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1069" r:id="rId3"/>
    <p:sldId id="1086" r:id="rId5"/>
    <p:sldId id="1074" r:id="rId6"/>
    <p:sldId id="1127" r:id="rId7"/>
    <p:sldId id="1138" r:id="rId8"/>
    <p:sldId id="1146" r:id="rId9"/>
    <p:sldId id="1090" r:id="rId10"/>
    <p:sldId id="1149" r:id="rId11"/>
    <p:sldId id="1150" r:id="rId12"/>
    <p:sldId id="1151" r:id="rId13"/>
    <p:sldId id="1152" r:id="rId14"/>
    <p:sldId id="1153" r:id="rId15"/>
    <p:sldId id="1154" r:id="rId16"/>
    <p:sldId id="1155" r:id="rId17"/>
    <p:sldId id="1156" r:id="rId18"/>
    <p:sldId id="1157" r:id="rId19"/>
    <p:sldId id="1158" r:id="rId20"/>
    <p:sldId id="1159" r:id="rId21"/>
    <p:sldId id="1160" r:id="rId22"/>
    <p:sldId id="1161" r:id="rId23"/>
    <p:sldId id="1147" r:id="rId24"/>
    <p:sldId id="1148" r:id="rId25"/>
    <p:sldId id="1162" r:id="rId26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微软雅黑" panose="020B0503020204020204" pitchFamily="34" charset="-122"/>
      <p:regular r:id="rId34"/>
    </p:embeddedFont>
    <p:embeddedFont>
      <p:font typeface="Impact" panose="020B0806030902050204" pitchFamily="34" charset="0"/>
      <p:regular r:id="rId35"/>
    </p:embeddedFont>
    <p:embeddedFont>
      <p:font typeface="Calibri" panose="020F0502020204030204"/>
      <p:regular r:id="rId36"/>
      <p:bold r:id="rId37"/>
      <p:italic r:id="rId38"/>
      <p:boldItalic r:id="rId39"/>
    </p:embeddedFont>
    <p:embeddedFont>
      <p:font typeface="Calibri Light" panose="020F0302020204030204" charset="0"/>
      <p:regular r:id="rId40"/>
      <p:italic r:id="rId41"/>
    </p:embeddedFont>
  </p:embeddedFontLst>
  <p:custDataLst>
    <p:tags r:id="rId42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7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FFFFF"/>
    <a:srgbClr val="004F8A"/>
    <a:srgbClr val="0070C0"/>
    <a:srgbClr val="55854D"/>
    <a:srgbClr val="D6DCE5"/>
    <a:srgbClr val="DEEBF7"/>
    <a:srgbClr val="E2F0D9"/>
    <a:srgbClr val="BDD7EE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56"/>
    <p:restoredTop sz="86059"/>
  </p:normalViewPr>
  <p:slideViewPr>
    <p:cSldViewPr snapToGrid="0" showGuides="1">
      <p:cViewPr>
        <p:scale>
          <a:sx n="100" d="100"/>
          <a:sy n="100" d="100"/>
        </p:scale>
        <p:origin x="1008" y="-36"/>
      </p:cViewPr>
      <p:guideLst>
        <p:guide orient="horz" pos="2160"/>
        <p:guide pos="2782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35.xml"/><Relationship Id="rId41" Type="http://schemas.openxmlformats.org/officeDocument/2006/relationships/font" Target="fonts/font12.fntdata"/><Relationship Id="rId40" Type="http://schemas.openxmlformats.org/officeDocument/2006/relationships/font" Target="fonts/font11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0.fntdata"/><Relationship Id="rId38" Type="http://schemas.openxmlformats.org/officeDocument/2006/relationships/font" Target="fonts/font9.fntdata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CCBE8EA-59C2-484C-BAFE-1336E8AEA6DC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100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1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4B2F5750-D1BB-487B-94FA-EAAA1421A8EE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14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614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86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86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86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86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86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86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915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86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86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86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zh-CN" altLang="en-US" dirty="0"/>
              <a:t>这次汇报从五个方面展开</a:t>
            </a:r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86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915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14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614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945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915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86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0947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 advTm="1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 advTm="1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 advTm="1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0947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 userDrawn="1"/>
        </p:nvSpPr>
        <p:spPr>
          <a:xfrm>
            <a:off x="0" y="1055688"/>
            <a:ext cx="1776413" cy="5802313"/>
          </a:xfrm>
          <a:prstGeom prst="rect">
            <a:avLst/>
          </a:prstGeom>
          <a:solidFill>
            <a:srgbClr val="4B5C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800" strike="noStrike" noProof="1"/>
          </a:p>
        </p:txBody>
      </p:sp>
      <p:sp>
        <p:nvSpPr>
          <p:cNvPr id="8" name="矩形 7"/>
          <p:cNvSpPr/>
          <p:nvPr userDrawn="1"/>
        </p:nvSpPr>
        <p:spPr>
          <a:xfrm>
            <a:off x="5" y="-1"/>
            <a:ext cx="1775791" cy="1055077"/>
          </a:xfrm>
          <a:prstGeom prst="rect">
            <a:avLst/>
          </a:prstGeom>
          <a:solidFill>
            <a:srgbClr val="394659"/>
          </a:solidFill>
          <a:ln>
            <a:noFill/>
          </a:ln>
          <a:effectLst>
            <a:reflection stA="80000" endPos="59000" dist="38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800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 advTm="1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 advTm="1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 advTm="1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 advTm="1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 advTm="1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 advTm="1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 advTm="1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 advTm="1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Tm="1000"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5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8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Relationship Id="rId3" Type="http://schemas.openxmlformats.org/officeDocument/2006/relationships/image" Target="../media/image3.jpe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1460500" y="4959350"/>
            <a:ext cx="64693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23" name="组合 24"/>
          <p:cNvGrpSpPr/>
          <p:nvPr/>
        </p:nvGrpSpPr>
        <p:grpSpPr>
          <a:xfrm>
            <a:off x="0" y="1776408"/>
            <a:ext cx="12192000" cy="1903410"/>
            <a:chOff x="-6451" y="3080893"/>
            <a:chExt cx="5991142" cy="945042"/>
          </a:xfrm>
        </p:grpSpPr>
        <p:sp>
          <p:nvSpPr>
            <p:cNvPr id="27" name="矩形 26"/>
            <p:cNvSpPr/>
            <p:nvPr/>
          </p:nvSpPr>
          <p:spPr>
            <a:xfrm>
              <a:off x="-6451" y="3080893"/>
              <a:ext cx="5991142" cy="945042"/>
            </a:xfrm>
            <a:prstGeom prst="rect">
              <a:avLst/>
            </a:prstGeom>
            <a:solidFill>
              <a:srgbClr val="004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5125" name="文本框 27"/>
            <p:cNvSpPr txBox="1"/>
            <p:nvPr/>
          </p:nvSpPr>
          <p:spPr>
            <a:xfrm>
              <a:off x="-6451" y="3192131"/>
              <a:ext cx="5990518" cy="4177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通信与网络安全在网联汽车上的应用</a:t>
              </a:r>
              <a:endParaRPr lang="zh-CN" altLang="en-US" sz="3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126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01188" y="0"/>
            <a:ext cx="2690812" cy="552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7" name="文本框 33"/>
          <p:cNvSpPr txBox="1"/>
          <p:nvPr/>
        </p:nvSpPr>
        <p:spPr>
          <a:xfrm>
            <a:off x="1974850" y="4549775"/>
            <a:ext cx="20116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汇报学生：武明亮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9" name="文本框 35"/>
          <p:cNvSpPr txBox="1"/>
          <p:nvPr/>
        </p:nvSpPr>
        <p:spPr>
          <a:xfrm>
            <a:off x="4907915" y="4549775"/>
            <a:ext cx="237426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2025.9.25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0" name="文本框 6"/>
          <p:cNvSpPr txBox="1"/>
          <p:nvPr/>
        </p:nvSpPr>
        <p:spPr>
          <a:xfrm>
            <a:off x="4830763" y="6080125"/>
            <a:ext cx="26971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北航交通科学与工程学院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35"/>
          <p:cNvSpPr txBox="1"/>
          <p:nvPr/>
        </p:nvSpPr>
        <p:spPr>
          <a:xfrm>
            <a:off x="8768080" y="4498340"/>
            <a:ext cx="2604770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组内分工：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资料搜集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李姝杨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赵宇阳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刘嘉杰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燕柯宇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67588" name="文本框 9"/>
          <p:cNvSpPr txBox="1"/>
          <p:nvPr/>
        </p:nvSpPr>
        <p:spPr>
          <a:xfrm>
            <a:off x="358775" y="855663"/>
            <a:ext cx="1096963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589" name="组合 10"/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32"/>
          <p:cNvSpPr txBox="1"/>
          <p:nvPr/>
        </p:nvSpPr>
        <p:spPr>
          <a:xfrm>
            <a:off x="2063750" y="93663"/>
            <a:ext cx="411289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V2X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通信应用：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V2V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063750" y="584200"/>
            <a:ext cx="4148893" cy="0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891271" y="705387"/>
            <a:ext cx="10547566" cy="1881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V2V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to Vehicle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000" dirty="0"/>
              <a:t>技术，即车对车通信技术，允许车辆之间通过无线方式交换信息，以提高道路安全性和交通效率。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V2V</a:t>
            </a:r>
            <a:r>
              <a:rPr lang="zh-CN" altLang="en-US" sz="2000" dirty="0"/>
              <a:t>技术利用车辆上的无线射频识别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000" dirty="0"/>
              <a:t>、传感器、摄像头等设备获取车辆行驶情况和周边环境信息，并通过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to Device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000" dirty="0"/>
              <a:t>技术实现信息的端对端传输和共享。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2906206" y="2586671"/>
          <a:ext cx="8128000" cy="4053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63965"/>
                <a:gridCol w="476403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300" marR="114300" marT="114300" marB="1143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300" marR="114300" marT="114300" marB="114300" anchor="ctr"/>
                </a:tc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直行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300" marR="114300" marT="114300" marB="1143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前碰撞预警（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FCW)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300" marR="114300" marT="114300" marB="114300" anchor="ctr"/>
                </a:tc>
              </a:tr>
              <a:tr h="0">
                <a:tc vMerge="1"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车辆失控预警（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CLW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300" marR="114300" marT="114300" marB="114300" anchor="ctr"/>
                </a:tc>
              </a:tr>
              <a:tr h="0">
                <a:tc vMerge="1"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紧急制动灯（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EEBL)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300" marR="114300" marT="114300" marB="114300" anchor="ctr"/>
                </a:tc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转向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300" marR="114300" marT="114300" marB="1143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禁止穿越提醒（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DNPW)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300" marR="114300" marT="114300" marB="114300" anchor="ctr"/>
                </a:tc>
              </a:tr>
              <a:tr h="0">
                <a:tc vMerge="1"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左转辅助（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LTA)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300" marR="114300" marT="114300" marB="11430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交叉路口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300" marR="114300" marT="114300" marB="1143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交叉路口辅助（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IMA)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300" marR="114300" marT="114300" marB="114300"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变道</a:t>
                      </a:r>
                      <a:endParaRPr lang="zh-CN" altLang="en-US" sz="18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300" marR="114300" marT="114300" marB="1143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盲区提醒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变道预警（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BSW+LCW)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300" marR="114300" marT="114300" marB="114300" anchor="ctr"/>
                </a:tc>
              </a:tr>
            </a:tbl>
          </a:graphicData>
        </a:graphic>
      </p:graphicFrame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9688" y="1843088"/>
            <a:ext cx="1773237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国内背景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400" b="1" i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通信应用</a:t>
            </a:r>
            <a:endParaRPr lang="zh-CN" altLang="en-US" sz="2400" b="1" i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网安应用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zh-CN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67588" name="文本框 9"/>
          <p:cNvSpPr txBox="1"/>
          <p:nvPr/>
        </p:nvSpPr>
        <p:spPr>
          <a:xfrm>
            <a:off x="358775" y="855663"/>
            <a:ext cx="1096963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589" name="组合 10"/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32"/>
          <p:cNvSpPr txBox="1"/>
          <p:nvPr/>
        </p:nvSpPr>
        <p:spPr>
          <a:xfrm>
            <a:off x="1983363" y="24666"/>
            <a:ext cx="346392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2.1.1 V2V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应用场景举例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063750" y="584200"/>
            <a:ext cx="4148893" cy="0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车辆前方碰撞预警系统的英文缩写是什么-有驾"/>
          <p:cNvPicPr>
            <a:picLocks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7" t="18219" r="13609" b="12052"/>
          <a:stretch>
            <a:fillRect/>
          </a:stretch>
        </p:blipFill>
        <p:spPr bwMode="auto">
          <a:xfrm>
            <a:off x="2251261" y="943953"/>
            <a:ext cx="3797820" cy="208158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949460" y="591284"/>
            <a:ext cx="2996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前碰撞预警（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FCW)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35831" y="3018703"/>
            <a:ext cx="4204729" cy="58477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提前感知视野外车辆停车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减速，</a:t>
            </a:r>
            <a:r>
              <a:rPr lang="zh-CN" altLang="zh-CN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提示驾驶员提前减速避让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，</a:t>
            </a:r>
            <a:r>
              <a:rPr lang="zh-CN" altLang="zh-CN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减少事故。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06256" y="560022"/>
            <a:ext cx="29960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紧急制动灯（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EEBL)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78395" y="3018703"/>
            <a:ext cx="4518025" cy="58477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紧急制动时，向周边车辆发送急刹预警信号，驾驶员接收到预警信号后提前做好减速、避让准备。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7" name="图片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" r="-7"/>
          <a:stretch>
            <a:fillRect/>
          </a:stretch>
        </p:blipFill>
        <p:spPr>
          <a:xfrm>
            <a:off x="7541895" y="960132"/>
            <a:ext cx="4191027" cy="2090988"/>
          </a:xfrm>
          <a:prstGeom prst="roundRect">
            <a:avLst/>
          </a:prstGeom>
        </p:spPr>
      </p:pic>
      <p:pic>
        <p:nvPicPr>
          <p:cNvPr id="18" name="Picture 2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6" b="-575"/>
          <a:stretch>
            <a:fillRect/>
          </a:stretch>
        </p:blipFill>
        <p:spPr bwMode="auto">
          <a:xfrm>
            <a:off x="2239285" y="4066887"/>
            <a:ext cx="3797820" cy="206679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3148473" y="3680170"/>
            <a:ext cx="1979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左转辅助（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LTA)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14879" y="6102398"/>
            <a:ext cx="4639666" cy="58477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在驾驶员想要进行左转向时，此时对向如果有车辆正在靠近，系统及时提醒驾驶员注意前方车辆。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266704" y="3666777"/>
            <a:ext cx="2864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盲区变道（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BSW+LCW)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439941" y="6102398"/>
            <a:ext cx="4518025" cy="58477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借助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V2V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技术，驾驶员变道前能够及时察觉到盲区车辆，减少事故的发生。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3" name="图片 2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" t="2969" r="3740" b="7126"/>
          <a:stretch>
            <a:fillRect/>
          </a:stretch>
        </p:blipFill>
        <p:spPr>
          <a:xfrm>
            <a:off x="7541895" y="4066887"/>
            <a:ext cx="4314119" cy="2052071"/>
          </a:xfrm>
          <a:prstGeom prst="round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39688" y="1843088"/>
            <a:ext cx="1773237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国内背景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400" b="1" i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通信应用</a:t>
            </a:r>
            <a:endParaRPr lang="zh-CN" altLang="en-US" sz="2400" b="1" i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网安应用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zh-CN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67588" name="文本框 9"/>
          <p:cNvSpPr txBox="1"/>
          <p:nvPr/>
        </p:nvSpPr>
        <p:spPr>
          <a:xfrm>
            <a:off x="358775" y="855663"/>
            <a:ext cx="1096963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589" name="组合 10"/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32"/>
          <p:cNvSpPr txBox="1"/>
          <p:nvPr/>
        </p:nvSpPr>
        <p:spPr>
          <a:xfrm>
            <a:off x="2063750" y="93663"/>
            <a:ext cx="399732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V2X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通信应用：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V2I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063750" y="584200"/>
            <a:ext cx="4148893" cy="0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891271" y="705387"/>
            <a:ext cx="10547566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V2I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Vehicle-to-Infrastructure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技术，被称为信号灯系统。它通过无线通信技术，为车载智能交通运输系统设立了专门的通信频段，实现了车辆与道路基础设施之间的实时信息交互。主要有红灯预警、弯道限速预警、限速施工区域预警、天气预警、人行横道行人预警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91271" y="2459535"/>
            <a:ext cx="51757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RLVW</a:t>
            </a: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红灯预警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/>
              <a:t>    </a:t>
            </a:r>
            <a:r>
              <a:rPr lang="zh-CN" altLang="zh-CN" dirty="0"/>
              <a:t>与交通设施进行通讯，尤其是在无红绿灯倒计时显示屏的路口具有“预知”红绿灯时间的作用，减少驾驶员不必要的加速和急刹。</a:t>
            </a:r>
            <a:endParaRPr lang="zh-CN" altLang="zh-CN" dirty="0"/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3287" y="3919263"/>
            <a:ext cx="5064374" cy="2845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5054" y="3919263"/>
            <a:ext cx="5064374" cy="28450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文本框 11"/>
          <p:cNvSpPr txBox="1"/>
          <p:nvPr/>
        </p:nvSpPr>
        <p:spPr>
          <a:xfrm>
            <a:off x="7096366" y="2459535"/>
            <a:ext cx="51757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Transit-PSCW</a:t>
            </a: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人行横道行人预警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dirty="0"/>
              <a:t>        人行横道线上安装有行人探测传感器，当车辆靠近人行横道时，交通信号设施向周边车辆发送行人信息，提示车辆减速及停车。</a:t>
            </a:r>
            <a:endParaRPr lang="zh-CN" altLang="en-US" dirty="0"/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39688" y="1843088"/>
            <a:ext cx="1773237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国内背景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400" b="1" i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通信应用</a:t>
            </a:r>
            <a:endParaRPr lang="zh-CN" altLang="en-US" sz="2400" b="1" i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网安应用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zh-CN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67588" name="文本框 9"/>
          <p:cNvSpPr txBox="1"/>
          <p:nvPr/>
        </p:nvSpPr>
        <p:spPr>
          <a:xfrm>
            <a:off x="358775" y="855663"/>
            <a:ext cx="1096963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589" name="组合 10"/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32"/>
          <p:cNvSpPr txBox="1"/>
          <p:nvPr/>
        </p:nvSpPr>
        <p:spPr>
          <a:xfrm>
            <a:off x="2063750" y="93663"/>
            <a:ext cx="415353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V2X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通信应用：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V2N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063750" y="584200"/>
            <a:ext cx="4148893" cy="0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953218" y="791740"/>
            <a:ext cx="10547566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V2N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技术（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to network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）即车与网络通信。主要是实现车辆与云端信息共享，车辆既可以将车辆、交通信息发送到云端交警指挥中心，云端也可以将广播信息如交通拥堵、事故情况发送给某一地区相关车辆。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60913" y="2343343"/>
            <a:ext cx="4307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V2N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应用：高精度地图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1271" y="2731390"/>
            <a:ext cx="6120595" cy="354241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8214076" y="2820403"/>
            <a:ext cx="3918907" cy="3364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高精度地图与 </a:t>
            </a:r>
            <a:r>
              <a:rPr lang="en-US" altLang="zh-CN" dirty="0"/>
              <a:t>V2N </a:t>
            </a:r>
            <a:r>
              <a:rPr lang="zh-CN" altLang="en-US" dirty="0"/>
              <a:t>的核心是构建动态闭环数据系统：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车辆借传感器感知环境，将特征数据经 </a:t>
            </a:r>
            <a:r>
              <a:rPr lang="en-US" altLang="zh-CN" dirty="0"/>
              <a:t>V2N </a:t>
            </a:r>
            <a:r>
              <a:rPr lang="zh-CN" altLang="en-US" dirty="0"/>
              <a:t>加密传至云平台；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云融合众包数据实时更新高精度地图，再通过 </a:t>
            </a:r>
            <a:r>
              <a:rPr lang="en-US" altLang="zh-CN" dirty="0"/>
              <a:t>V2N </a:t>
            </a:r>
            <a:r>
              <a:rPr lang="zh-CN" altLang="en-US" dirty="0"/>
              <a:t>将更新的地图差分数据分发至其他车辆，提供超视距感知与精准定位，实现车云数据双向协同。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9688" y="1843088"/>
            <a:ext cx="1773237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国内背景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400" b="1" i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通信应用</a:t>
            </a:r>
            <a:endParaRPr lang="zh-CN" altLang="en-US" sz="2400" b="1" i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网安应用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zh-CN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67588" name="文本框 9"/>
          <p:cNvSpPr txBox="1"/>
          <p:nvPr/>
        </p:nvSpPr>
        <p:spPr>
          <a:xfrm>
            <a:off x="358775" y="855663"/>
            <a:ext cx="1096963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589" name="组合 10"/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32"/>
          <p:cNvSpPr txBox="1"/>
          <p:nvPr/>
        </p:nvSpPr>
        <p:spPr>
          <a:xfrm>
            <a:off x="2063750" y="93663"/>
            <a:ext cx="409511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V2X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通信应用：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V2P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063750" y="584200"/>
            <a:ext cx="4148893" cy="0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891271" y="705387"/>
            <a:ext cx="9941954" cy="1881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V2P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技术（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to pedestrian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），即车与行人交互。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通过手机、智能穿戴设备（智能手表等）等实现车与行人信号交互，在根据车与人之间速度、位置等信号判断有一定的碰撞隐患时，车辆通过仪表及蜂鸣器，手机通过图像及声音提示注意前方车辆或行人。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18344" y="2508211"/>
            <a:ext cx="297561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V2P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应用：</a:t>
            </a: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道路行人预警</a:t>
            </a:r>
            <a:endParaRPr lang="zh-CN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8371" r="3630" b="2387"/>
          <a:stretch>
            <a:fillRect/>
          </a:stretch>
        </p:blipFill>
        <p:spPr>
          <a:xfrm>
            <a:off x="2063749" y="3086295"/>
            <a:ext cx="5084801" cy="3102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文本框 13"/>
          <p:cNvSpPr txBox="1"/>
          <p:nvPr/>
        </p:nvSpPr>
        <p:spPr>
          <a:xfrm>
            <a:off x="7306945" y="3429000"/>
            <a:ext cx="4526280" cy="2122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行人穿越道路时，道路行驶车辆与人进行信号交互，当检测到具有碰撞隐患时，车辆会收到图片和声音提示驾驶员，同样行人收到手机屏幕图像或声音提示，提醒“低头族”过马路。</a:t>
            </a:r>
            <a:endParaRPr lang="zh-CN" altLang="en-US" dirty="0"/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39688" y="1843088"/>
            <a:ext cx="1773237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国内背景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400" b="1" i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通信应用</a:t>
            </a:r>
            <a:endParaRPr lang="zh-CN" altLang="en-US" sz="2400" b="1" i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网安应用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zh-CN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67588" name="文本框 9"/>
          <p:cNvSpPr txBox="1"/>
          <p:nvPr/>
        </p:nvSpPr>
        <p:spPr>
          <a:xfrm>
            <a:off x="358775" y="855663"/>
            <a:ext cx="1096963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589" name="组合 10"/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32"/>
          <p:cNvSpPr txBox="1"/>
          <p:nvPr/>
        </p:nvSpPr>
        <p:spPr>
          <a:xfrm>
            <a:off x="2063750" y="93663"/>
            <a:ext cx="2565400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车内通信应用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063750" y="584200"/>
            <a:ext cx="2670810" cy="0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924648" y="835025"/>
            <a:ext cx="4783849" cy="2342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车内通讯是指车辆内部的通信系统和技术，用于车辆内部的信息交流和数据传输。它使车内的乘客和驾驶员能够进行语音通话、数据传输和娱乐互动等活动，提供更便捷和丰富的车内体验。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0269" y="835864"/>
            <a:ext cx="5312714" cy="2439279"/>
          </a:xfrm>
          <a:prstGeom prst="rect">
            <a:avLst/>
          </a:prstGeom>
        </p:spPr>
      </p:pic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2221687" y="3977645"/>
          <a:ext cx="9580880" cy="2590800"/>
        </p:xfrm>
        <a:graphic>
          <a:graphicData uri="http://schemas.openxmlformats.org/drawingml/2006/table">
            <a:tbl>
              <a:tblPr firstCol="1" bandRow="1">
                <a:tableStyleId>{7DF18680-E054-41AD-8BC1-D1AEF772440D}</a:tableStyleId>
              </a:tblPr>
              <a:tblGrid>
                <a:gridCol w="2000404"/>
                <a:gridCol w="7580476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车载网络互联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连接车内各种电子控制单元，实现整车状态感知、故障诊断和智能控制。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7160" marR="137160" marT="137160" marB="137160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驾驶支持系统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为电子后视镜、导航、泊车辅助、仰视显示等提供高速数据传输。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7160" marR="137160" marT="137160" marB="137160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车载信息娱乐系统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支持电视、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DVD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播放器等娱乐功能的高速数据传输。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7160" marR="137160" marT="137160" marB="137160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安全监控与诊断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读取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ECU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故障代码并发送至诊断服务中心，实现远程诊断。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汽车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家庭互动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在驾驶过程中了解家中情况，控制智能家居。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37160" marR="137160" marT="137160" marB="137160"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096000" y="3478021"/>
            <a:ext cx="204370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车内通信的应用</a:t>
            </a:r>
            <a:endParaRPr lang="zh-CN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9688" y="1843088"/>
            <a:ext cx="1773237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国内背景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400" b="1" i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通信应用</a:t>
            </a:r>
            <a:endParaRPr lang="zh-CN" altLang="en-US" sz="2400" b="1" i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网安应用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zh-CN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0" y="2004218"/>
            <a:ext cx="12319280" cy="2849563"/>
          </a:xfrm>
          <a:prstGeom prst="rect">
            <a:avLst/>
          </a:prstGeom>
          <a:solidFill>
            <a:srgbClr val="004F8A"/>
          </a:solidFill>
          <a:ln>
            <a:solidFill>
              <a:srgbClr val="004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102" name="矩形 101"/>
          <p:cNvSpPr/>
          <p:nvPr/>
        </p:nvSpPr>
        <p:spPr>
          <a:xfrm>
            <a:off x="0" y="2663825"/>
            <a:ext cx="52355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48131" name="文本框 102"/>
          <p:cNvSpPr txBox="1"/>
          <p:nvPr/>
        </p:nvSpPr>
        <p:spPr>
          <a:xfrm>
            <a:off x="5176838" y="2025650"/>
            <a:ext cx="1539875" cy="1861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3</a:t>
            </a:r>
            <a:endParaRPr lang="en-US" altLang="zh-CN" sz="115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48132" name="文本框 103"/>
          <p:cNvSpPr txBox="1"/>
          <p:nvPr/>
        </p:nvSpPr>
        <p:spPr>
          <a:xfrm>
            <a:off x="4605338" y="2660650"/>
            <a:ext cx="571500" cy="5826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32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endParaRPr lang="zh-CN" altLang="en-US" sz="3200" b="1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597650" y="2663825"/>
            <a:ext cx="5721630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48134" name="文本框 105"/>
          <p:cNvSpPr txBox="1"/>
          <p:nvPr/>
        </p:nvSpPr>
        <p:spPr>
          <a:xfrm>
            <a:off x="6597650" y="2660650"/>
            <a:ext cx="2454275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3200" b="1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135" name="文本框 106"/>
          <p:cNvSpPr txBox="1"/>
          <p:nvPr/>
        </p:nvSpPr>
        <p:spPr>
          <a:xfrm>
            <a:off x="179387" y="3614738"/>
            <a:ext cx="11534775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智能网联车：网络安全应用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rcRect l="4964" r="5051"/>
          <a:stretch>
            <a:fillRect/>
          </a:stretch>
        </p:blipFill>
        <p:spPr>
          <a:xfrm>
            <a:off x="6988046" y="1219200"/>
            <a:ext cx="5203954" cy="563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矩形 25"/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67588" name="文本框 9"/>
          <p:cNvSpPr txBox="1"/>
          <p:nvPr/>
        </p:nvSpPr>
        <p:spPr>
          <a:xfrm>
            <a:off x="358775" y="855663"/>
            <a:ext cx="1096963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589" name="组合 10"/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32"/>
          <p:cNvSpPr txBox="1"/>
          <p:nvPr/>
        </p:nvSpPr>
        <p:spPr>
          <a:xfrm>
            <a:off x="2063750" y="93663"/>
            <a:ext cx="2056130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.1 V2X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063750" y="584200"/>
            <a:ext cx="2073003" cy="0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924648" y="698947"/>
            <a:ext cx="10267352" cy="957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应用场景：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当车辆与车辆（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V2V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）、道路基础设施（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）、行人（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）、云平台（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）进行信息交换时，需要防止消息被篡改或伪造。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63750" y="1966110"/>
            <a:ext cx="4419760" cy="419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V2X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安全的应用举例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在车与车之间广播刹车信号时，使用</a:t>
            </a:r>
            <a:r>
              <a:rPr lang="zh-CN" altLang="en-US" b="1" dirty="0">
                <a:solidFill>
                  <a:srgbClr val="4472C4"/>
                </a:solidFill>
                <a:latin typeface="+mn-ea"/>
                <a:ea typeface="+mn-ea"/>
              </a:rPr>
              <a:t>数字签名和加密</a:t>
            </a:r>
            <a:r>
              <a:rPr lang="zh-CN" altLang="en-US" dirty="0">
                <a:latin typeface="+mn-ea"/>
                <a:ea typeface="+mn-ea"/>
              </a:rPr>
              <a:t>，确保接收到的“前方紧急刹车”是真实的，而不是黑客伪造的。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在路口，信号灯下发绿灯放行信息时，车辆通过</a:t>
            </a:r>
            <a:r>
              <a:rPr lang="zh-CN" altLang="en-US" b="1" dirty="0">
                <a:solidFill>
                  <a:srgbClr val="4472C4"/>
                </a:solidFill>
                <a:latin typeface="+mn-ea"/>
                <a:ea typeface="+mn-ea"/>
              </a:rPr>
              <a:t>证书验证</a:t>
            </a:r>
            <a:r>
              <a:rPr lang="zh-CN" altLang="en-US" dirty="0">
                <a:latin typeface="+mn-ea"/>
                <a:ea typeface="+mn-ea"/>
              </a:rPr>
              <a:t>确认信号来源可靠，避免“假绿灯”攻击。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39688" y="1843088"/>
            <a:ext cx="1773237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国内背景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250000"/>
              </a:lnSpc>
              <a:buClrTx/>
              <a:buSzTx/>
              <a:buFontTx/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通信应用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250000"/>
              </a:lnSpc>
              <a:buClrTx/>
              <a:buSzTx/>
              <a:buFontTx/>
              <a:buAutoNum type="arabicPeriod"/>
            </a:pPr>
            <a:r>
              <a:rPr lang="zh-CN" altLang="en-US" sz="2400" b="1" i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网安应用</a:t>
            </a:r>
            <a:endParaRPr lang="zh-CN" altLang="en-US" sz="2400" b="1" i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zh-CN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67588" name="文本框 9"/>
          <p:cNvSpPr txBox="1"/>
          <p:nvPr/>
        </p:nvSpPr>
        <p:spPr>
          <a:xfrm>
            <a:off x="358775" y="855663"/>
            <a:ext cx="1096963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589" name="组合 10"/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32"/>
          <p:cNvSpPr txBox="1"/>
          <p:nvPr/>
        </p:nvSpPr>
        <p:spPr>
          <a:xfrm>
            <a:off x="2063750" y="93663"/>
            <a:ext cx="265620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通信信道安全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063750" y="584200"/>
            <a:ext cx="2721771" cy="0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891271" y="855663"/>
            <a:ext cx="10267352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应用场景：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保护车与外界（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）通信的数据传输过程，防止数据被窃听、篡改或伪造。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91271" y="1628400"/>
            <a:ext cx="5380392" cy="465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信道安全的应用举例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+mn-ea"/>
                <a:ea typeface="+mn-ea"/>
              </a:rPr>
              <a:t>PKI</a:t>
            </a:r>
            <a:r>
              <a:rPr lang="zh-CN" altLang="en-US" b="1" dirty="0">
                <a:latin typeface="+mn-ea"/>
                <a:ea typeface="+mn-ea"/>
              </a:rPr>
              <a:t>数字证书</a:t>
            </a:r>
            <a:r>
              <a:rPr lang="zh-CN" altLang="en-US" dirty="0">
                <a:latin typeface="+mn-ea"/>
                <a:ea typeface="+mn-ea"/>
              </a:rPr>
              <a:t>：采用基于公钥基础设施（</a:t>
            </a:r>
            <a:r>
              <a:rPr lang="en-US" altLang="zh-CN" dirty="0">
                <a:latin typeface="+mn-ea"/>
                <a:ea typeface="+mn-ea"/>
              </a:rPr>
              <a:t>PKI</a:t>
            </a:r>
            <a:r>
              <a:rPr lang="zh-CN" altLang="en-US" dirty="0">
                <a:latin typeface="+mn-ea"/>
                <a:ea typeface="+mn-ea"/>
              </a:rPr>
              <a:t>） 的数字证书机制。每辆车都有一个唯一的“数字身份证”，在发送消息时进行数字签名。接收方（其他车或路侧设备）可以验证签名，确认消息来源合法且未被篡改。例如，防止黑客伪造“前方事故”的假消息。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通信加密：使用</a:t>
            </a:r>
            <a:r>
              <a:rPr lang="en-US" altLang="zh-CN" dirty="0">
                <a:latin typeface="+mn-ea"/>
                <a:ea typeface="+mn-ea"/>
              </a:rPr>
              <a:t>TLS</a:t>
            </a:r>
            <a:r>
              <a:rPr lang="zh-CN" altLang="en-US" dirty="0">
                <a:latin typeface="+mn-ea"/>
                <a:ea typeface="+mn-ea"/>
              </a:rPr>
              <a:t>等加密协议对车与云之间的通信进行加密，保障数据传输的机密性。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7299" y="2278681"/>
            <a:ext cx="4684701" cy="3314711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9688" y="1843088"/>
            <a:ext cx="1773237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国内背景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250000"/>
              </a:lnSpc>
              <a:buClrTx/>
              <a:buSzTx/>
              <a:buFontTx/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通信应用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250000"/>
              </a:lnSpc>
              <a:buClrTx/>
              <a:buSzTx/>
              <a:buFontTx/>
              <a:buAutoNum type="arabicPeriod"/>
            </a:pPr>
            <a:r>
              <a:rPr lang="zh-CN" altLang="en-US" sz="2400" b="1" i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网安应用</a:t>
            </a:r>
            <a:endParaRPr lang="zh-CN" altLang="en-US" sz="2400" b="1" i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zh-CN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67588" name="文本框 9"/>
          <p:cNvSpPr txBox="1"/>
          <p:nvPr/>
        </p:nvSpPr>
        <p:spPr>
          <a:xfrm>
            <a:off x="358775" y="855663"/>
            <a:ext cx="1096963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589" name="组合 10"/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32"/>
          <p:cNvSpPr txBox="1"/>
          <p:nvPr/>
        </p:nvSpPr>
        <p:spPr>
          <a:xfrm>
            <a:off x="2063750" y="93663"/>
            <a:ext cx="265620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3 .3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数据隐私保护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063750" y="584200"/>
            <a:ext cx="2721771" cy="0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832254" y="822318"/>
            <a:ext cx="10267352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应用场景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车辆会上传和处理大量敏感数据，如定位轨迹、驾驶习惯、车内摄像头数据。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12925" y="1563361"/>
            <a:ext cx="10988675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数据隐私保护的应用举例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  <a:ea typeface="+mn-ea"/>
              </a:rPr>
              <a:t>匿名化处理</a:t>
            </a:r>
            <a:r>
              <a:rPr lang="zh-CN" altLang="en-US" dirty="0">
                <a:latin typeface="+mn-ea"/>
                <a:ea typeface="+mn-ea"/>
              </a:rPr>
              <a:t>：对上传到云端的车辆数据进行匿名化处理，避免用户轨迹被跟踪。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  <a:ea typeface="+mn-ea"/>
              </a:rPr>
              <a:t>差分隐私技术</a:t>
            </a:r>
            <a:r>
              <a:rPr lang="zh-CN" altLang="en-US" dirty="0">
                <a:latin typeface="+mn-ea"/>
                <a:ea typeface="+mn-ea"/>
              </a:rPr>
              <a:t>：在大数据训练时添加噪声，保护单个车辆数据不被反推出。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  <a:ea typeface="+mn-ea"/>
              </a:rPr>
              <a:t>加密存储</a:t>
            </a:r>
            <a:r>
              <a:rPr lang="zh-CN" altLang="en-US" dirty="0">
                <a:latin typeface="+mn-ea"/>
                <a:ea typeface="+mn-ea"/>
              </a:rPr>
              <a:t>：车主身份信息（如账户、支付、远程解锁功能）加密存储，避免被黑客盗取。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差分隐私技术概论-CSDN博客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729" y="3716444"/>
            <a:ext cx="7152401" cy="255735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594329" y="629412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差分隐私技术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39688" y="1843088"/>
            <a:ext cx="1773237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国内背景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250000"/>
              </a:lnSpc>
              <a:buClrTx/>
              <a:buSzTx/>
              <a:buFontTx/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通信应用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250000"/>
              </a:lnSpc>
              <a:buClrTx/>
              <a:buSzTx/>
              <a:buFontTx/>
              <a:buAutoNum type="arabicPeriod"/>
            </a:pPr>
            <a:r>
              <a:rPr lang="zh-CN" altLang="en-US" sz="2400" b="1" i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网安应用</a:t>
            </a:r>
            <a:endParaRPr lang="zh-CN" altLang="en-US" sz="2400" b="1" i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zh-CN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/>
          <p:cNvSpPr/>
          <p:nvPr/>
        </p:nvSpPr>
        <p:spPr>
          <a:xfrm>
            <a:off x="-63500" y="741363"/>
            <a:ext cx="5373688" cy="5375275"/>
          </a:xfrm>
          <a:prstGeom prst="ellipse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grpSp>
        <p:nvGrpSpPr>
          <p:cNvPr id="10" name="组合 9"/>
          <p:cNvGrpSpPr/>
          <p:nvPr/>
        </p:nvGrpSpPr>
        <p:grpSpPr>
          <a:xfrm>
            <a:off x="806450" y="1655444"/>
            <a:ext cx="3633470" cy="3633470"/>
            <a:chOff x="1270" y="3363"/>
            <a:chExt cx="5722" cy="5722"/>
          </a:xfrm>
          <a:solidFill>
            <a:srgbClr val="004F8A"/>
          </a:solidFill>
        </p:grpSpPr>
        <p:sp>
          <p:nvSpPr>
            <p:cNvPr id="9" name="椭圆 8"/>
            <p:cNvSpPr/>
            <p:nvPr/>
          </p:nvSpPr>
          <p:spPr>
            <a:xfrm>
              <a:off x="1270" y="3363"/>
              <a:ext cx="5722" cy="57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547" y="6388"/>
              <a:ext cx="3168" cy="10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fontAlgn="auto"/>
              <a:r>
                <a:rPr lang="zh-CN" altLang="en-US" sz="3600" b="1" strike="noStrike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主要内容</a:t>
              </a:r>
              <a:endParaRPr lang="zh-CN" altLang="en-US" sz="3600" b="1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1"/>
            </p:custDataLst>
          </p:nvPr>
        </p:nvGrpSpPr>
        <p:grpSpPr>
          <a:xfrm>
            <a:off x="5137150" y="990600"/>
            <a:ext cx="5742940" cy="925830"/>
            <a:chOff x="8867" y="1761"/>
            <a:chExt cx="9044" cy="1458"/>
          </a:xfrm>
          <a:solidFill>
            <a:srgbClr val="004F8A"/>
          </a:solidFill>
        </p:grpSpPr>
        <p:sp>
          <p:nvSpPr>
            <p:cNvPr id="17" name="泪滴形 16"/>
            <p:cNvSpPr/>
            <p:nvPr>
              <p:custDataLst>
                <p:tags r:id="rId2"/>
              </p:custDataLst>
            </p:nvPr>
          </p:nvSpPr>
          <p:spPr>
            <a:xfrm>
              <a:off x="8867" y="1761"/>
              <a:ext cx="1500" cy="1457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28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2800" b="1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圆角矩形 17"/>
            <p:cNvSpPr/>
            <p:nvPr>
              <p:custDataLst>
                <p:tags r:id="rId3"/>
              </p:custDataLst>
            </p:nvPr>
          </p:nvSpPr>
          <p:spPr>
            <a:xfrm>
              <a:off x="10989" y="1761"/>
              <a:ext cx="6922" cy="145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zh-CN" altLang="en-US" sz="28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国内背景</a:t>
              </a:r>
              <a:endParaRPr lang="zh-CN" altLang="en-US" sz="2800" b="1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>
            <p:custDataLst>
              <p:tags r:id="rId4"/>
            </p:custDataLst>
          </p:nvPr>
        </p:nvGrpSpPr>
        <p:grpSpPr>
          <a:xfrm>
            <a:off x="5137150" y="2297430"/>
            <a:ext cx="5742940" cy="925830"/>
            <a:chOff x="8867" y="1761"/>
            <a:chExt cx="9044" cy="1458"/>
          </a:xfrm>
          <a:solidFill>
            <a:srgbClr val="004F8A"/>
          </a:solidFill>
        </p:grpSpPr>
        <p:sp>
          <p:nvSpPr>
            <p:cNvPr id="20" name="泪滴形 19"/>
            <p:cNvSpPr/>
            <p:nvPr>
              <p:custDataLst>
                <p:tags r:id="rId5"/>
              </p:custDataLst>
            </p:nvPr>
          </p:nvSpPr>
          <p:spPr>
            <a:xfrm>
              <a:off x="8867" y="1761"/>
              <a:ext cx="1500" cy="1457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28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2800" b="1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>
              <p:custDataLst>
                <p:tags r:id="rId6"/>
              </p:custDataLst>
            </p:nvPr>
          </p:nvSpPr>
          <p:spPr>
            <a:xfrm>
              <a:off x="10989" y="1761"/>
              <a:ext cx="6922" cy="145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通信应用</a:t>
              </a:r>
              <a:endParaRPr lang="zh-CN" altLang="en-US" sz="2800" b="1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7"/>
            </p:custDataLst>
          </p:nvPr>
        </p:nvGrpSpPr>
        <p:grpSpPr>
          <a:xfrm>
            <a:off x="5137150" y="3604895"/>
            <a:ext cx="5742940" cy="925830"/>
            <a:chOff x="8867" y="1761"/>
            <a:chExt cx="9044" cy="1458"/>
          </a:xfrm>
          <a:solidFill>
            <a:srgbClr val="004F8A"/>
          </a:solidFill>
        </p:grpSpPr>
        <p:sp>
          <p:nvSpPr>
            <p:cNvPr id="23" name="泪滴形 22"/>
            <p:cNvSpPr/>
            <p:nvPr>
              <p:custDataLst>
                <p:tags r:id="rId8"/>
              </p:custDataLst>
            </p:nvPr>
          </p:nvSpPr>
          <p:spPr>
            <a:xfrm>
              <a:off x="8867" y="1761"/>
              <a:ext cx="1500" cy="1457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en-US" altLang="zh-CN" sz="28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2800" b="1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圆角矩形 23"/>
            <p:cNvSpPr/>
            <p:nvPr>
              <p:custDataLst>
                <p:tags r:id="rId9"/>
              </p:custDataLst>
            </p:nvPr>
          </p:nvSpPr>
          <p:spPr>
            <a:xfrm>
              <a:off x="10989" y="1761"/>
              <a:ext cx="6922" cy="145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网络安全应用</a:t>
              </a:r>
              <a:endParaRPr lang="zh-CN" altLang="en-US" sz="2800" b="1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176" name="Freeform 30"/>
          <p:cNvSpPr>
            <a:spLocks noEditPoints="1"/>
          </p:cNvSpPr>
          <p:nvPr/>
        </p:nvSpPr>
        <p:spPr>
          <a:xfrm>
            <a:off x="2247900" y="2590800"/>
            <a:ext cx="750888" cy="904875"/>
          </a:xfrm>
          <a:custGeom>
            <a:avLst/>
            <a:gdLst/>
            <a:ahLst/>
            <a:cxnLst>
              <a:cxn ang="0">
                <a:pos x="609600" y="0"/>
              </a:cxn>
              <a:cxn ang="0">
                <a:pos x="731520" y="102470"/>
              </a:cxn>
              <a:cxn ang="0">
                <a:pos x="711200" y="484406"/>
              </a:cxn>
              <a:cxn ang="0">
                <a:pos x="640080" y="102470"/>
              </a:cxn>
              <a:cxn ang="0">
                <a:pos x="609600" y="74524"/>
              </a:cxn>
              <a:cxn ang="0">
                <a:pos x="264160" y="102470"/>
              </a:cxn>
              <a:cxn ang="0">
                <a:pos x="264160" y="167679"/>
              </a:cxn>
              <a:cxn ang="0">
                <a:pos x="193040" y="223572"/>
              </a:cxn>
              <a:cxn ang="0">
                <a:pos x="121920" y="223572"/>
              </a:cxn>
              <a:cxn ang="0">
                <a:pos x="81280" y="735925"/>
              </a:cxn>
              <a:cxn ang="0">
                <a:pos x="91440" y="754556"/>
              </a:cxn>
              <a:cxn ang="0">
                <a:pos x="284480" y="763872"/>
              </a:cxn>
              <a:cxn ang="0">
                <a:pos x="375920" y="838396"/>
              </a:cxn>
              <a:cxn ang="0">
                <a:pos x="30480" y="810449"/>
              </a:cxn>
              <a:cxn ang="0">
                <a:pos x="30480" y="810449"/>
              </a:cxn>
              <a:cxn ang="0">
                <a:pos x="0" y="186310"/>
              </a:cxn>
              <a:cxn ang="0">
                <a:pos x="10160" y="158363"/>
              </a:cxn>
              <a:cxn ang="0">
                <a:pos x="193040" y="0"/>
              </a:cxn>
              <a:cxn ang="0">
                <a:pos x="172720" y="484406"/>
              </a:cxn>
              <a:cxn ang="0">
                <a:pos x="274320" y="521668"/>
              </a:cxn>
              <a:cxn ang="0">
                <a:pos x="172720" y="484406"/>
              </a:cxn>
              <a:cxn ang="0">
                <a:pos x="172720" y="409882"/>
              </a:cxn>
              <a:cxn ang="0">
                <a:pos x="568960" y="372620"/>
              </a:cxn>
              <a:cxn ang="0">
                <a:pos x="172720" y="260834"/>
              </a:cxn>
              <a:cxn ang="0">
                <a:pos x="568960" y="307412"/>
              </a:cxn>
              <a:cxn ang="0">
                <a:pos x="172720" y="260834"/>
              </a:cxn>
              <a:cxn ang="0">
                <a:pos x="345440" y="204941"/>
              </a:cxn>
              <a:cxn ang="0">
                <a:pos x="568960" y="158363"/>
              </a:cxn>
              <a:cxn ang="0">
                <a:pos x="416560" y="642770"/>
              </a:cxn>
              <a:cxn ang="0">
                <a:pos x="416560" y="642770"/>
              </a:cxn>
              <a:cxn ang="0">
                <a:pos x="314960" y="614824"/>
              </a:cxn>
              <a:cxn ang="0">
                <a:pos x="477520" y="801134"/>
              </a:cxn>
              <a:cxn ang="0">
                <a:pos x="599440" y="810449"/>
              </a:cxn>
              <a:cxn ang="0">
                <a:pos x="721360" y="894289"/>
              </a:cxn>
              <a:cxn ang="0">
                <a:pos x="731520" y="838396"/>
              </a:cxn>
              <a:cxn ang="0">
                <a:pos x="640080" y="745241"/>
              </a:cxn>
              <a:cxn ang="0">
                <a:pos x="650240" y="530984"/>
              </a:cxn>
              <a:cxn ang="0">
                <a:pos x="386080" y="503037"/>
              </a:cxn>
              <a:cxn ang="0">
                <a:pos x="426720" y="540299"/>
              </a:cxn>
              <a:cxn ang="0">
                <a:pos x="406400" y="707979"/>
              </a:cxn>
              <a:cxn ang="0">
                <a:pos x="579120" y="726610"/>
              </a:cxn>
              <a:cxn ang="0">
                <a:pos x="599440" y="568246"/>
              </a:cxn>
              <a:cxn ang="0">
                <a:pos x="213360" y="83839"/>
              </a:cxn>
              <a:cxn ang="0">
                <a:pos x="132080" y="176994"/>
              </a:cxn>
              <a:cxn ang="0">
                <a:pos x="172720" y="186310"/>
              </a:cxn>
              <a:cxn ang="0">
                <a:pos x="182880" y="186310"/>
              </a:cxn>
              <a:cxn ang="0">
                <a:pos x="223520" y="158363"/>
              </a:cxn>
              <a:cxn ang="0">
                <a:pos x="223520" y="139732"/>
              </a:cxn>
              <a:cxn ang="0">
                <a:pos x="213360" y="102470"/>
              </a:cxn>
            </a:cxnLst>
            <a:rect l="0" t="0" r="0" b="0"/>
            <a:pathLst>
              <a:path w="74" h="97">
                <a:moveTo>
                  <a:pt x="21" y="0"/>
                </a:move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6" y="1"/>
                  <a:pt x="68" y="3"/>
                </a:cubicBezTo>
                <a:cubicBezTo>
                  <a:pt x="70" y="5"/>
                  <a:pt x="72" y="8"/>
                  <a:pt x="72" y="11"/>
                </a:cubicBezTo>
                <a:cubicBezTo>
                  <a:pt x="72" y="56"/>
                  <a:pt x="72" y="56"/>
                  <a:pt x="72" y="56"/>
                </a:cubicBezTo>
                <a:cubicBezTo>
                  <a:pt x="71" y="55"/>
                  <a:pt x="70" y="53"/>
                  <a:pt x="70" y="52"/>
                </a:cubicBezTo>
                <a:cubicBezTo>
                  <a:pt x="68" y="50"/>
                  <a:pt x="66" y="48"/>
                  <a:pt x="63" y="47"/>
                </a:cubicBezTo>
                <a:cubicBezTo>
                  <a:pt x="63" y="11"/>
                  <a:pt x="63" y="11"/>
                  <a:pt x="63" y="11"/>
                </a:cubicBezTo>
                <a:cubicBezTo>
                  <a:pt x="63" y="10"/>
                  <a:pt x="63" y="9"/>
                  <a:pt x="62" y="9"/>
                </a:cubicBezTo>
                <a:cubicBezTo>
                  <a:pt x="62" y="8"/>
                  <a:pt x="61" y="8"/>
                  <a:pt x="60" y="8"/>
                </a:cubicBezTo>
                <a:cubicBezTo>
                  <a:pt x="25" y="8"/>
                  <a:pt x="25" y="8"/>
                  <a:pt x="25" y="8"/>
                </a:cubicBezTo>
                <a:cubicBezTo>
                  <a:pt x="26" y="11"/>
                  <a:pt x="26" y="11"/>
                  <a:pt x="26" y="11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6"/>
                  <a:pt x="26" y="17"/>
                  <a:pt x="26" y="18"/>
                </a:cubicBezTo>
                <a:cubicBezTo>
                  <a:pt x="26" y="19"/>
                  <a:pt x="25" y="21"/>
                  <a:pt x="23" y="22"/>
                </a:cubicBezTo>
                <a:cubicBezTo>
                  <a:pt x="22" y="23"/>
                  <a:pt x="21" y="24"/>
                  <a:pt x="19" y="24"/>
                </a:cubicBezTo>
                <a:cubicBezTo>
                  <a:pt x="18" y="24"/>
                  <a:pt x="17" y="24"/>
                  <a:pt x="16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79"/>
                  <a:pt x="8" y="79"/>
                  <a:pt x="8" y="79"/>
                </a:cubicBezTo>
                <a:cubicBezTo>
                  <a:pt x="8" y="80"/>
                  <a:pt x="9" y="80"/>
                  <a:pt x="9" y="81"/>
                </a:cubicBezTo>
                <a:cubicBezTo>
                  <a:pt x="9" y="81"/>
                  <a:pt x="9" y="81"/>
                  <a:pt x="9" y="81"/>
                </a:cubicBezTo>
                <a:cubicBezTo>
                  <a:pt x="10" y="81"/>
                  <a:pt x="10" y="82"/>
                  <a:pt x="11" y="82"/>
                </a:cubicBezTo>
                <a:cubicBezTo>
                  <a:pt x="28" y="82"/>
                  <a:pt x="28" y="82"/>
                  <a:pt x="28" y="82"/>
                </a:cubicBezTo>
                <a:cubicBezTo>
                  <a:pt x="28" y="82"/>
                  <a:pt x="29" y="83"/>
                  <a:pt x="29" y="84"/>
                </a:cubicBezTo>
                <a:cubicBezTo>
                  <a:pt x="31" y="86"/>
                  <a:pt x="34" y="88"/>
                  <a:pt x="37" y="90"/>
                </a:cubicBezTo>
                <a:cubicBezTo>
                  <a:pt x="11" y="90"/>
                  <a:pt x="11" y="90"/>
                  <a:pt x="11" y="90"/>
                </a:cubicBezTo>
                <a:cubicBezTo>
                  <a:pt x="8" y="90"/>
                  <a:pt x="5" y="89"/>
                  <a:pt x="3" y="87"/>
                </a:cubicBezTo>
                <a:cubicBezTo>
                  <a:pt x="3" y="87"/>
                  <a:pt x="3" y="87"/>
                  <a:pt x="3" y="87"/>
                </a:cubicBezTo>
                <a:cubicBezTo>
                  <a:pt x="3" y="87"/>
                  <a:pt x="3" y="87"/>
                  <a:pt x="3" y="87"/>
                </a:cubicBezTo>
                <a:cubicBezTo>
                  <a:pt x="1" y="85"/>
                  <a:pt x="0" y="82"/>
                  <a:pt x="0" y="79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7"/>
                  <a:pt x="1" y="17"/>
                  <a:pt x="1" y="17"/>
                </a:cubicBezTo>
                <a:cubicBezTo>
                  <a:pt x="18" y="1"/>
                  <a:pt x="18" y="1"/>
                  <a:pt x="18" y="1"/>
                </a:cubicBezTo>
                <a:cubicBezTo>
                  <a:pt x="19" y="0"/>
                  <a:pt x="19" y="0"/>
                  <a:pt x="19" y="0"/>
                </a:cubicBezTo>
                <a:cubicBezTo>
                  <a:pt x="21" y="0"/>
                  <a:pt x="21" y="0"/>
                  <a:pt x="21" y="0"/>
                </a:cubicBezTo>
                <a:close/>
                <a:moveTo>
                  <a:pt x="17" y="52"/>
                </a:moveTo>
                <a:cubicBezTo>
                  <a:pt x="17" y="56"/>
                  <a:pt x="17" y="56"/>
                  <a:pt x="17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27" y="52"/>
                  <a:pt x="27" y="52"/>
                  <a:pt x="27" y="52"/>
                </a:cubicBezTo>
                <a:cubicBezTo>
                  <a:pt x="17" y="52"/>
                  <a:pt x="17" y="52"/>
                  <a:pt x="17" y="52"/>
                </a:cubicBezTo>
                <a:close/>
                <a:moveTo>
                  <a:pt x="17" y="40"/>
                </a:moveTo>
                <a:cubicBezTo>
                  <a:pt x="17" y="44"/>
                  <a:pt x="17" y="44"/>
                  <a:pt x="17" y="44"/>
                </a:cubicBezTo>
                <a:cubicBezTo>
                  <a:pt x="56" y="44"/>
                  <a:pt x="56" y="44"/>
                  <a:pt x="56" y="44"/>
                </a:cubicBezTo>
                <a:cubicBezTo>
                  <a:pt x="56" y="40"/>
                  <a:pt x="56" y="40"/>
                  <a:pt x="56" y="40"/>
                </a:cubicBezTo>
                <a:cubicBezTo>
                  <a:pt x="17" y="40"/>
                  <a:pt x="17" y="40"/>
                  <a:pt x="17" y="40"/>
                </a:cubicBezTo>
                <a:close/>
                <a:moveTo>
                  <a:pt x="17" y="28"/>
                </a:moveTo>
                <a:cubicBezTo>
                  <a:pt x="17" y="33"/>
                  <a:pt x="17" y="33"/>
                  <a:pt x="17" y="33"/>
                </a:cubicBezTo>
                <a:cubicBezTo>
                  <a:pt x="56" y="33"/>
                  <a:pt x="56" y="33"/>
                  <a:pt x="56" y="33"/>
                </a:cubicBezTo>
                <a:cubicBezTo>
                  <a:pt x="56" y="28"/>
                  <a:pt x="56" y="28"/>
                  <a:pt x="56" y="28"/>
                </a:cubicBezTo>
                <a:cubicBezTo>
                  <a:pt x="17" y="28"/>
                  <a:pt x="17" y="28"/>
                  <a:pt x="17" y="28"/>
                </a:cubicBezTo>
                <a:close/>
                <a:moveTo>
                  <a:pt x="34" y="17"/>
                </a:moveTo>
                <a:cubicBezTo>
                  <a:pt x="34" y="22"/>
                  <a:pt x="34" y="22"/>
                  <a:pt x="34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17"/>
                  <a:pt x="56" y="17"/>
                  <a:pt x="56" y="17"/>
                </a:cubicBezTo>
                <a:cubicBezTo>
                  <a:pt x="34" y="17"/>
                  <a:pt x="34" y="17"/>
                  <a:pt x="34" y="17"/>
                </a:cubicBezTo>
                <a:close/>
                <a:moveTo>
                  <a:pt x="41" y="69"/>
                </a:moveTo>
                <a:cubicBezTo>
                  <a:pt x="43" y="64"/>
                  <a:pt x="48" y="61"/>
                  <a:pt x="55" y="60"/>
                </a:cubicBezTo>
                <a:cubicBezTo>
                  <a:pt x="48" y="56"/>
                  <a:pt x="39" y="62"/>
                  <a:pt x="41" y="69"/>
                </a:cubicBezTo>
                <a:close/>
                <a:moveTo>
                  <a:pt x="38" y="54"/>
                </a:moveTo>
                <a:cubicBezTo>
                  <a:pt x="34" y="57"/>
                  <a:pt x="32" y="61"/>
                  <a:pt x="31" y="66"/>
                </a:cubicBezTo>
                <a:cubicBezTo>
                  <a:pt x="31" y="70"/>
                  <a:pt x="32" y="75"/>
                  <a:pt x="35" y="79"/>
                </a:cubicBezTo>
                <a:cubicBezTo>
                  <a:pt x="38" y="83"/>
                  <a:pt x="43" y="86"/>
                  <a:pt x="47" y="86"/>
                </a:cubicBezTo>
                <a:cubicBezTo>
                  <a:pt x="51" y="87"/>
                  <a:pt x="55" y="86"/>
                  <a:pt x="58" y="84"/>
                </a:cubicBezTo>
                <a:cubicBezTo>
                  <a:pt x="58" y="85"/>
                  <a:pt x="58" y="86"/>
                  <a:pt x="59" y="87"/>
                </a:cubicBezTo>
                <a:cubicBezTo>
                  <a:pt x="65" y="95"/>
                  <a:pt x="65" y="95"/>
                  <a:pt x="65" y="95"/>
                </a:cubicBezTo>
                <a:cubicBezTo>
                  <a:pt x="67" y="97"/>
                  <a:pt x="69" y="97"/>
                  <a:pt x="71" y="96"/>
                </a:cubicBezTo>
                <a:cubicBezTo>
                  <a:pt x="71" y="96"/>
                  <a:pt x="71" y="96"/>
                  <a:pt x="71" y="96"/>
                </a:cubicBezTo>
                <a:cubicBezTo>
                  <a:pt x="73" y="94"/>
                  <a:pt x="74" y="91"/>
                  <a:pt x="72" y="90"/>
                </a:cubicBezTo>
                <a:cubicBezTo>
                  <a:pt x="66" y="82"/>
                  <a:pt x="66" y="82"/>
                  <a:pt x="66" y="82"/>
                </a:cubicBezTo>
                <a:cubicBezTo>
                  <a:pt x="65" y="81"/>
                  <a:pt x="64" y="80"/>
                  <a:pt x="63" y="80"/>
                </a:cubicBezTo>
                <a:cubicBezTo>
                  <a:pt x="66" y="77"/>
                  <a:pt x="67" y="74"/>
                  <a:pt x="68" y="70"/>
                </a:cubicBezTo>
                <a:cubicBezTo>
                  <a:pt x="68" y="66"/>
                  <a:pt x="67" y="61"/>
                  <a:pt x="64" y="57"/>
                </a:cubicBezTo>
                <a:cubicBezTo>
                  <a:pt x="61" y="53"/>
                  <a:pt x="56" y="50"/>
                  <a:pt x="52" y="50"/>
                </a:cubicBezTo>
                <a:cubicBezTo>
                  <a:pt x="47" y="49"/>
                  <a:pt x="42" y="50"/>
                  <a:pt x="38" y="54"/>
                </a:cubicBezTo>
                <a:close/>
                <a:moveTo>
                  <a:pt x="51" y="56"/>
                </a:moveTo>
                <a:cubicBezTo>
                  <a:pt x="48" y="56"/>
                  <a:pt x="45" y="56"/>
                  <a:pt x="42" y="58"/>
                </a:cubicBezTo>
                <a:cubicBezTo>
                  <a:pt x="39" y="61"/>
                  <a:pt x="38" y="63"/>
                  <a:pt x="37" y="67"/>
                </a:cubicBezTo>
                <a:cubicBezTo>
                  <a:pt x="37" y="70"/>
                  <a:pt x="38" y="73"/>
                  <a:pt x="40" y="76"/>
                </a:cubicBezTo>
                <a:cubicBezTo>
                  <a:pt x="42" y="78"/>
                  <a:pt x="45" y="80"/>
                  <a:pt x="48" y="80"/>
                </a:cubicBezTo>
                <a:cubicBezTo>
                  <a:pt x="51" y="80"/>
                  <a:pt x="54" y="80"/>
                  <a:pt x="57" y="78"/>
                </a:cubicBezTo>
                <a:cubicBezTo>
                  <a:pt x="60" y="76"/>
                  <a:pt x="61" y="73"/>
                  <a:pt x="61" y="69"/>
                </a:cubicBezTo>
                <a:cubicBezTo>
                  <a:pt x="62" y="66"/>
                  <a:pt x="61" y="63"/>
                  <a:pt x="59" y="61"/>
                </a:cubicBezTo>
                <a:cubicBezTo>
                  <a:pt x="57" y="58"/>
                  <a:pt x="54" y="56"/>
                  <a:pt x="51" y="56"/>
                </a:cubicBezTo>
                <a:close/>
                <a:moveTo>
                  <a:pt x="21" y="9"/>
                </a:moveTo>
                <a:cubicBezTo>
                  <a:pt x="11" y="19"/>
                  <a:pt x="11" y="19"/>
                  <a:pt x="11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8" y="20"/>
                  <a:pt x="18" y="20"/>
                </a:cubicBezTo>
                <a:cubicBezTo>
                  <a:pt x="19" y="20"/>
                  <a:pt x="20" y="19"/>
                  <a:pt x="21" y="19"/>
                </a:cubicBezTo>
                <a:cubicBezTo>
                  <a:pt x="21" y="18"/>
                  <a:pt x="22" y="17"/>
                  <a:pt x="22" y="17"/>
                </a:cubicBezTo>
                <a:cubicBezTo>
                  <a:pt x="22" y="16"/>
                  <a:pt x="22" y="16"/>
                  <a:pt x="22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1" y="11"/>
                  <a:pt x="21" y="11"/>
                  <a:pt x="21" y="11"/>
                </a:cubicBezTo>
                <a:lnTo>
                  <a:pt x="21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" name="组合 2"/>
          <p:cNvGrpSpPr/>
          <p:nvPr>
            <p:custDataLst>
              <p:tags r:id="rId10"/>
            </p:custDataLst>
          </p:nvPr>
        </p:nvGrpSpPr>
        <p:grpSpPr>
          <a:xfrm>
            <a:off x="5137150" y="4912360"/>
            <a:ext cx="5742940" cy="925830"/>
            <a:chOff x="8867" y="1761"/>
            <a:chExt cx="9044" cy="1458"/>
          </a:xfrm>
          <a:solidFill>
            <a:srgbClr val="004F8A"/>
          </a:solidFill>
        </p:grpSpPr>
        <p:sp>
          <p:nvSpPr>
            <p:cNvPr id="4" name="泪滴形 3"/>
            <p:cNvSpPr/>
            <p:nvPr>
              <p:custDataLst>
                <p:tags r:id="rId11"/>
              </p:custDataLst>
            </p:nvPr>
          </p:nvSpPr>
          <p:spPr>
            <a:xfrm>
              <a:off x="8867" y="1761"/>
              <a:ext cx="1500" cy="1457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lang="en-US" altLang="zh-CN" sz="28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2800" b="1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角矩形 4"/>
            <p:cNvSpPr/>
            <p:nvPr>
              <p:custDataLst>
                <p:tags r:id="rId12"/>
              </p:custDataLst>
            </p:nvPr>
          </p:nvSpPr>
          <p:spPr>
            <a:xfrm>
              <a:off x="10989" y="1761"/>
              <a:ext cx="6922" cy="145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lang="zh-CN" altLang="en-US" sz="2800" b="1" strike="noStrike" noProof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  <a:endParaRPr lang="zh-CN" altLang="en-US" sz="2800" b="1" strike="noStrike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67588" name="文本框 9"/>
          <p:cNvSpPr txBox="1"/>
          <p:nvPr/>
        </p:nvSpPr>
        <p:spPr>
          <a:xfrm>
            <a:off x="358775" y="855663"/>
            <a:ext cx="1096963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589" name="组合 10"/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32"/>
          <p:cNvSpPr txBox="1"/>
          <p:nvPr/>
        </p:nvSpPr>
        <p:spPr>
          <a:xfrm>
            <a:off x="2063750" y="93663"/>
            <a:ext cx="631380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3 .4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面向未来：车队协同与自动驾驶协作安全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063750" y="584200"/>
            <a:ext cx="6273779" cy="0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832254" y="822318"/>
            <a:ext cx="10267352" cy="49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应用场景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未来的智能网联车经常需要车队协同（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platooning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）、自动驾驶车辆之间的合作。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12925" y="1563361"/>
            <a:ext cx="9860915" cy="2900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数据隐私保护的应用举例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  <a:ea typeface="+mn-ea"/>
              </a:rPr>
              <a:t>身份验证</a:t>
            </a:r>
            <a:r>
              <a:rPr lang="zh-CN" altLang="en-US" dirty="0">
                <a:latin typeface="+mn-ea"/>
                <a:ea typeface="+mn-ea"/>
              </a:rPr>
              <a:t>：在车队行驶时，每辆车与前后车辆共享速度、加速度等数据，必须通过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身份验证和防篡改机</a:t>
            </a:r>
            <a:r>
              <a:rPr lang="zh-CN" altLang="en-US" dirty="0">
                <a:latin typeface="+mn-ea"/>
                <a:ea typeface="+mn-ea"/>
              </a:rPr>
              <a:t>制，避免黑客注入假数据导致车队追尾。</a:t>
            </a:r>
            <a:endParaRPr lang="zh-CN" altLang="en-US" dirty="0">
              <a:latin typeface="+mn-ea"/>
              <a:ea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+mn-ea"/>
              </a:rPr>
              <a:t>防重放攻击</a:t>
            </a:r>
            <a:r>
              <a:rPr lang="zh-CN" altLang="en-US" sz="2400" b="1" dirty="0">
                <a:latin typeface="+mn-ea"/>
              </a:rPr>
              <a:t>：</a:t>
            </a:r>
            <a:r>
              <a:rPr lang="zh-CN" altLang="en-US" dirty="0">
                <a:latin typeface="+mn-ea"/>
                <a:ea typeface="+mn-ea"/>
              </a:rPr>
              <a:t>对协作驾驶协议进行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防重放攻击设计</a:t>
            </a:r>
            <a:r>
              <a:rPr lang="zh-CN" altLang="en-US" dirty="0">
                <a:latin typeface="+mn-ea"/>
                <a:ea typeface="+mn-ea"/>
              </a:rPr>
              <a:t>（消息加时间戳），避免黑客用旧数据误导车队。</a:t>
            </a:r>
            <a:endParaRPr lang="zh-CN" altLang="en-US" dirty="0">
              <a:latin typeface="+mn-ea"/>
              <a:ea typeface="+mn-ea"/>
            </a:endParaRPr>
          </a:p>
          <a:p>
            <a:endParaRPr lang="zh-CN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AutoShape 2" descr="5G车联网安全技术的应用探讨 - 知乎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8430" y="3734652"/>
            <a:ext cx="5715000" cy="29146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39688" y="1843088"/>
            <a:ext cx="1773237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国内背景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250000"/>
              </a:lnSpc>
              <a:buClrTx/>
              <a:buSzTx/>
              <a:buFontTx/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通信应用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250000"/>
              </a:lnSpc>
              <a:buClrTx/>
              <a:buSzTx/>
              <a:buFontTx/>
              <a:buAutoNum type="arabicPeriod"/>
            </a:pPr>
            <a:r>
              <a:rPr lang="zh-CN" altLang="en-US" sz="2400" b="1" i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网安应用</a:t>
            </a:r>
            <a:endParaRPr lang="zh-CN" altLang="en-US" sz="2400" b="1" i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zh-CN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0" y="2014538"/>
            <a:ext cx="12192000" cy="2849563"/>
          </a:xfrm>
          <a:prstGeom prst="rect">
            <a:avLst/>
          </a:prstGeom>
          <a:solidFill>
            <a:srgbClr val="004F8A"/>
          </a:solidFill>
          <a:ln>
            <a:solidFill>
              <a:srgbClr val="004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102" name="矩形 101"/>
          <p:cNvSpPr/>
          <p:nvPr/>
        </p:nvSpPr>
        <p:spPr>
          <a:xfrm>
            <a:off x="0" y="2663825"/>
            <a:ext cx="52355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48131" name="文本框 102"/>
          <p:cNvSpPr txBox="1"/>
          <p:nvPr/>
        </p:nvSpPr>
        <p:spPr>
          <a:xfrm>
            <a:off x="5176838" y="2025650"/>
            <a:ext cx="1539875" cy="1861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4</a:t>
            </a:r>
            <a:endParaRPr lang="en-US" altLang="zh-CN" sz="115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48132" name="文本框 103"/>
          <p:cNvSpPr txBox="1"/>
          <p:nvPr/>
        </p:nvSpPr>
        <p:spPr>
          <a:xfrm>
            <a:off x="4605338" y="2660650"/>
            <a:ext cx="571500" cy="5826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32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endParaRPr lang="zh-CN" altLang="en-US" sz="3200" b="1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597650" y="2663825"/>
            <a:ext cx="5594350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48134" name="文本框 105"/>
          <p:cNvSpPr txBox="1"/>
          <p:nvPr/>
        </p:nvSpPr>
        <p:spPr>
          <a:xfrm>
            <a:off x="6597650" y="2660650"/>
            <a:ext cx="2454275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3200" b="1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135" name="文本框 106"/>
          <p:cNvSpPr txBox="1"/>
          <p:nvPr/>
        </p:nvSpPr>
        <p:spPr>
          <a:xfrm>
            <a:off x="498475" y="3640138"/>
            <a:ext cx="1153477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16395" name="文本框 6"/>
          <p:cNvSpPr txBox="1"/>
          <p:nvPr/>
        </p:nvSpPr>
        <p:spPr>
          <a:xfrm>
            <a:off x="358775" y="855663"/>
            <a:ext cx="1108075" cy="646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396" name="组合 5"/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51"/>
          <p:cNvSpPr txBox="1"/>
          <p:nvPr/>
        </p:nvSpPr>
        <p:spPr>
          <a:xfrm>
            <a:off x="2063750" y="93663"/>
            <a:ext cx="186245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发展前景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52"/>
          <p:cNvCxnSpPr/>
          <p:nvPr/>
        </p:nvCxnSpPr>
        <p:spPr>
          <a:xfrm flipV="1">
            <a:off x="2063750" y="570865"/>
            <a:ext cx="3879215" cy="13335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9688" y="1843088"/>
            <a:ext cx="1773237" cy="2399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 algn="l">
              <a:lnSpc>
                <a:spcPct val="250000"/>
              </a:lnSpc>
              <a:buClrTx/>
              <a:buSzTx/>
              <a:buFontTx/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国内背景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通信应用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网安应用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400" b="1" i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11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33" y="834708"/>
            <a:ext cx="2884805" cy="15411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12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835" y="3860483"/>
            <a:ext cx="2324100" cy="20339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5199380" y="835025"/>
            <a:ext cx="6612890" cy="15068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阶段性目标</a:t>
            </a:r>
            <a:endParaRPr lang="zh-CN" altLang="en-US" sz="2000" b="1">
              <a:latin typeface="+mn-ea"/>
              <a:ea typeface="+mn-ea"/>
              <a:cs typeface="+mn-ea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>
                <a:latin typeface="+mn-ea"/>
                <a:ea typeface="+mn-ea"/>
                <a:cs typeface="+mn-ea"/>
              </a:rPr>
              <a:t>到</a:t>
            </a:r>
            <a:r>
              <a:rPr lang="en-US" altLang="zh-CN" sz="1800" b="1">
                <a:latin typeface="+mn-ea"/>
                <a:ea typeface="+mn-ea"/>
                <a:cs typeface="+mn-ea"/>
              </a:rPr>
              <a:t>2025</a:t>
            </a:r>
            <a:r>
              <a:rPr lang="zh-CN" altLang="en-US" sz="1800" b="1">
                <a:latin typeface="+mn-ea"/>
                <a:ea typeface="+mn-ea"/>
                <a:cs typeface="+mn-ea"/>
              </a:rPr>
              <a:t>年</a:t>
            </a:r>
            <a:r>
              <a:rPr lang="zh-CN" altLang="en-US" sz="1800" b="0">
                <a:latin typeface="+mn-ea"/>
                <a:ea typeface="+mn-ea"/>
                <a:cs typeface="+mn-ea"/>
              </a:rPr>
              <a:t>，实现“有条件自动驾驶”的智能汽车规模化生产，在特定环境下实现“高度自动驾驶”的市场化应用。</a:t>
            </a:r>
            <a:endParaRPr lang="zh-CN" altLang="en-US" sz="1800" b="0">
              <a:latin typeface="+mn-ea"/>
              <a:ea typeface="+mn-ea"/>
              <a:cs typeface="+mn-ea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>
                <a:latin typeface="+mn-ea"/>
                <a:ea typeface="+mn-ea"/>
                <a:cs typeface="+mn-ea"/>
              </a:rPr>
              <a:t>展望</a:t>
            </a:r>
            <a:r>
              <a:rPr lang="en-US" altLang="zh-CN" sz="1800" b="1">
                <a:latin typeface="+mn-ea"/>
                <a:ea typeface="+mn-ea"/>
                <a:cs typeface="+mn-ea"/>
              </a:rPr>
              <a:t>2035</a:t>
            </a:r>
            <a:r>
              <a:rPr lang="zh-CN" altLang="en-US" sz="1800" b="1">
                <a:latin typeface="+mn-ea"/>
                <a:ea typeface="+mn-ea"/>
                <a:cs typeface="+mn-ea"/>
              </a:rPr>
              <a:t>年</a:t>
            </a:r>
            <a:r>
              <a:rPr lang="en-US" altLang="zh-CN" sz="1800" b="1">
                <a:latin typeface="+mn-ea"/>
                <a:ea typeface="+mn-ea"/>
                <a:cs typeface="+mn-ea"/>
              </a:rPr>
              <a:t>–2050</a:t>
            </a:r>
            <a:r>
              <a:rPr lang="zh-CN" altLang="en-US" sz="1800" b="1">
                <a:latin typeface="+mn-ea"/>
                <a:ea typeface="+mn-ea"/>
                <a:cs typeface="+mn-ea"/>
              </a:rPr>
              <a:t>年</a:t>
            </a:r>
            <a:r>
              <a:rPr lang="zh-CN" altLang="en-US" sz="1800" b="0">
                <a:latin typeface="+mn-ea"/>
                <a:ea typeface="+mn-ea"/>
                <a:cs typeface="+mn-ea"/>
              </a:rPr>
              <a:t>，全面建成中国标准智能汽车体系，并进一步完善。</a:t>
            </a:r>
            <a:endParaRPr lang="zh-CN" altLang="en-US" sz="1800" b="0">
              <a:latin typeface="+mn-ea"/>
              <a:ea typeface="+mn-ea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63750" y="2546985"/>
            <a:ext cx="9621520" cy="9531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通信与基础设施扩展</a:t>
            </a:r>
            <a:endParaRPr lang="zh-CN" altLang="en-US" sz="2000" b="1">
              <a:latin typeface="+mn-ea"/>
              <a:ea typeface="+mn-ea"/>
              <a:cs typeface="+mn-ea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>
                <a:latin typeface="+mn-ea"/>
                <a:ea typeface="+mn-ea"/>
                <a:cs typeface="+mn-ea"/>
              </a:rPr>
              <a:t>车用无线通信网络</a:t>
            </a:r>
            <a:r>
              <a:rPr lang="zh-CN" altLang="en-US" sz="1800" b="0">
                <a:latin typeface="+mn-ea"/>
                <a:ea typeface="+mn-ea"/>
                <a:cs typeface="+mn-ea"/>
              </a:rPr>
              <a:t>（如</a:t>
            </a:r>
            <a:r>
              <a:rPr lang="en-US" altLang="zh-CN" sz="1800" b="0">
                <a:latin typeface="+mn-ea"/>
                <a:ea typeface="+mn-ea"/>
                <a:cs typeface="+mn-ea"/>
              </a:rPr>
              <a:t>LTE-V2X</a:t>
            </a:r>
            <a:r>
              <a:rPr lang="zh-CN" altLang="en-US" sz="1800" b="0">
                <a:latin typeface="+mn-ea"/>
                <a:ea typeface="+mn-ea"/>
                <a:cs typeface="+mn-ea"/>
              </a:rPr>
              <a:t>）要实现区域覆盖，</a:t>
            </a:r>
            <a:r>
              <a:rPr lang="zh-CN" altLang="en-US" sz="1800" b="1">
                <a:latin typeface="+mn-ea"/>
                <a:ea typeface="+mn-ea"/>
                <a:cs typeface="+mn-ea"/>
              </a:rPr>
              <a:t>新一代通信网络</a:t>
            </a:r>
            <a:r>
              <a:rPr lang="zh-CN" altLang="en-US" sz="1800" b="0">
                <a:latin typeface="+mn-ea"/>
                <a:ea typeface="+mn-ea"/>
                <a:cs typeface="+mn-ea"/>
              </a:rPr>
              <a:t>（</a:t>
            </a:r>
            <a:r>
              <a:rPr lang="en-US" altLang="zh-CN" sz="1800" b="0">
                <a:latin typeface="+mn-ea"/>
                <a:ea typeface="+mn-ea"/>
                <a:cs typeface="+mn-ea"/>
              </a:rPr>
              <a:t>5G-V2X</a:t>
            </a:r>
            <a:r>
              <a:rPr lang="zh-CN" altLang="en-US" sz="1800" b="0">
                <a:latin typeface="+mn-ea"/>
                <a:ea typeface="+mn-ea"/>
                <a:cs typeface="+mn-ea"/>
              </a:rPr>
              <a:t>）将在部分城市和高速公路逐步开展应用。</a:t>
            </a:r>
            <a:r>
              <a:rPr lang="zh-CN" altLang="en-US" sz="1800" b="1">
                <a:latin typeface="+mn-ea"/>
                <a:ea typeface="+mn-ea"/>
                <a:cs typeface="+mn-ea"/>
              </a:rPr>
              <a:t>高精度时空基准服务网络</a:t>
            </a:r>
            <a:r>
              <a:rPr lang="zh-CN" altLang="en-US" sz="1800" b="0">
                <a:latin typeface="+mn-ea"/>
                <a:ea typeface="+mn-ea"/>
                <a:cs typeface="+mn-ea"/>
              </a:rPr>
              <a:t>要实现全国或更广覆盖。</a:t>
            </a:r>
            <a:endParaRPr lang="zh-CN" altLang="en-US" sz="1800" b="0">
              <a:latin typeface="+mn-ea"/>
              <a:ea typeface="+mn-ea"/>
              <a:cs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63750" y="3705225"/>
            <a:ext cx="3400425" cy="261493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产业与应用前景</a:t>
            </a:r>
            <a:endParaRPr lang="zh-CN" altLang="en-US" sz="2000" b="1">
              <a:latin typeface="+mn-ea"/>
              <a:ea typeface="+mn-ea"/>
              <a:cs typeface="+mn-ea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>
                <a:latin typeface="+mn-ea"/>
                <a:ea typeface="+mn-ea"/>
                <a:cs typeface="+mn-ea"/>
              </a:rPr>
              <a:t>车路协同示范区扩展</a:t>
            </a:r>
            <a:r>
              <a:rPr lang="zh-CN" altLang="en-US" sz="1800">
                <a:latin typeface="+mn-ea"/>
                <a:ea typeface="+mn-ea"/>
                <a:cs typeface="+mn-ea"/>
              </a:rPr>
              <a:t>：更多城市和高速路段建设</a:t>
            </a:r>
            <a:r>
              <a:rPr lang="en-US" altLang="zh-CN" sz="1800">
                <a:latin typeface="+mn-ea"/>
                <a:ea typeface="+mn-ea"/>
                <a:cs typeface="+mn-ea"/>
              </a:rPr>
              <a:t>C-V2X</a:t>
            </a:r>
            <a:r>
              <a:rPr lang="zh-CN" altLang="en-US" sz="1800">
                <a:latin typeface="+mn-ea"/>
                <a:ea typeface="+mn-ea"/>
                <a:cs typeface="+mn-ea"/>
              </a:rPr>
              <a:t>基础设施。</a:t>
            </a:r>
            <a:endParaRPr lang="zh-CN" altLang="en-US" sz="1800">
              <a:latin typeface="+mn-ea"/>
              <a:ea typeface="+mn-ea"/>
              <a:cs typeface="+mn-ea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>
                <a:latin typeface="+mn-ea"/>
                <a:ea typeface="+mn-ea"/>
                <a:cs typeface="+mn-ea"/>
              </a:rPr>
              <a:t>智能交通服务</a:t>
            </a:r>
            <a:r>
              <a:rPr lang="zh-CN" altLang="en-US" sz="1800">
                <a:latin typeface="+mn-ea"/>
                <a:ea typeface="+mn-ea"/>
                <a:cs typeface="+mn-ea"/>
              </a:rPr>
              <a:t>：智慧公交、无人出租车、智能物流车队逐步商业化。</a:t>
            </a:r>
            <a:endParaRPr lang="zh-CN" altLang="en-US" sz="1800">
              <a:latin typeface="+mn-ea"/>
              <a:ea typeface="+mn-ea"/>
              <a:cs typeface="+mn-ea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>
                <a:latin typeface="+mn-ea"/>
                <a:ea typeface="+mn-ea"/>
                <a:cs typeface="+mn-ea"/>
              </a:rPr>
              <a:t>绿色与智慧出行</a:t>
            </a:r>
            <a:r>
              <a:rPr lang="zh-CN" altLang="en-US" sz="1800">
                <a:latin typeface="+mn-ea"/>
                <a:ea typeface="+mn-ea"/>
                <a:cs typeface="+mn-ea"/>
              </a:rPr>
              <a:t>：通信</a:t>
            </a:r>
            <a:r>
              <a:rPr lang="en-US" altLang="zh-CN" sz="1800">
                <a:latin typeface="+mn-ea"/>
                <a:ea typeface="+mn-ea"/>
                <a:cs typeface="+mn-ea"/>
              </a:rPr>
              <a:t>+</a:t>
            </a:r>
            <a:r>
              <a:rPr lang="zh-CN" altLang="en-US" sz="1800">
                <a:latin typeface="+mn-ea"/>
                <a:ea typeface="+mn-ea"/>
                <a:cs typeface="+mn-ea"/>
              </a:rPr>
              <a:t>安全助力新能源车、共享出行的普及与管理。</a:t>
            </a:r>
            <a:endParaRPr lang="zh-CN" altLang="en-US" sz="1800">
              <a:latin typeface="+mn-ea"/>
              <a:ea typeface="+mn-ea"/>
              <a:cs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86140" y="3705225"/>
            <a:ext cx="3318510" cy="261493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战略意义</a:t>
            </a:r>
            <a:endParaRPr lang="zh-CN" altLang="en-US" sz="2000" b="1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800">
                <a:latin typeface="+mn-ea"/>
                <a:ea typeface="+mn-ea"/>
              </a:rPr>
              <a:t>支撑</a:t>
            </a:r>
            <a:r>
              <a:rPr lang="zh-CN" altLang="en-US" sz="1800" b="1">
                <a:latin typeface="+mn-ea"/>
                <a:ea typeface="+mn-ea"/>
              </a:rPr>
              <a:t>交通强国与数字中国建设</a:t>
            </a:r>
            <a:r>
              <a:rPr lang="zh-CN" altLang="en-US" sz="1800">
                <a:latin typeface="+mn-ea"/>
                <a:ea typeface="+mn-ea"/>
              </a:rPr>
              <a:t>。引领汽车产业转型升级，形成全球竞争优势。提升城市运行效率与安全水平，改善人民出行体验。</a:t>
            </a:r>
            <a:r>
              <a:rPr lang="zh-CN" altLang="en-US" sz="1800" b="1">
                <a:latin typeface="+mn-ea"/>
                <a:ea typeface="+mn-ea"/>
              </a:rPr>
              <a:t>安全与绿色双重驱动</a:t>
            </a:r>
            <a:r>
              <a:rPr lang="zh-CN" altLang="en-US" sz="1800">
                <a:latin typeface="+mn-ea"/>
                <a:ea typeface="+mn-ea"/>
              </a:rPr>
              <a:t>，安全可控、节能减排、绿色出行；</a:t>
            </a:r>
            <a:r>
              <a:rPr lang="zh-CN" altLang="en-US" sz="1800" b="1">
                <a:latin typeface="+mn-ea"/>
                <a:ea typeface="+mn-ea"/>
              </a:rPr>
              <a:t>通信与网络安全</a:t>
            </a:r>
            <a:r>
              <a:rPr lang="zh-CN" altLang="en-US" sz="1800">
                <a:latin typeface="+mn-ea"/>
                <a:ea typeface="+mn-ea"/>
              </a:rPr>
              <a:t>将不是附属，而是核心要素。</a:t>
            </a:r>
            <a:endParaRPr lang="zh-CN" altLang="en-US" sz="1800">
              <a:latin typeface="+mn-ea"/>
              <a:ea typeface="+mn-ea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1460500" y="4959350"/>
            <a:ext cx="64693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6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01188" y="0"/>
            <a:ext cx="2690812" cy="552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7" name="文本框 33"/>
          <p:cNvSpPr txBox="1"/>
          <p:nvPr/>
        </p:nvSpPr>
        <p:spPr>
          <a:xfrm>
            <a:off x="1974850" y="4549775"/>
            <a:ext cx="20116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汇报学生：武明亮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9" name="文本框 35"/>
          <p:cNvSpPr txBox="1"/>
          <p:nvPr/>
        </p:nvSpPr>
        <p:spPr>
          <a:xfrm>
            <a:off x="4907915" y="4549775"/>
            <a:ext cx="237426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2025.9.25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0" name="文本框 6"/>
          <p:cNvSpPr txBox="1"/>
          <p:nvPr/>
        </p:nvSpPr>
        <p:spPr>
          <a:xfrm>
            <a:off x="4830763" y="6080125"/>
            <a:ext cx="26971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北航交通科学与工程学院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35"/>
          <p:cNvSpPr txBox="1"/>
          <p:nvPr/>
        </p:nvSpPr>
        <p:spPr>
          <a:xfrm>
            <a:off x="8768080" y="4498340"/>
            <a:ext cx="2604770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组内分工：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资料搜集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李姝杨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赵宇阳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刘嘉杰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燕柯宇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108075"/>
            <a:ext cx="12192000" cy="2505075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71683" name="文本框 27"/>
          <p:cNvSpPr txBox="1"/>
          <p:nvPr/>
        </p:nvSpPr>
        <p:spPr>
          <a:xfrm>
            <a:off x="2403440" y="1664557"/>
            <a:ext cx="7385116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25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请各位老师提出批评与建议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0" y="2014855"/>
            <a:ext cx="12192000" cy="2849880"/>
          </a:xfrm>
          <a:prstGeom prst="rect">
            <a:avLst/>
          </a:prstGeom>
          <a:solidFill>
            <a:srgbClr val="004F8A"/>
          </a:solidFill>
          <a:ln>
            <a:solidFill>
              <a:srgbClr val="004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102" name="矩形 101"/>
          <p:cNvSpPr/>
          <p:nvPr/>
        </p:nvSpPr>
        <p:spPr>
          <a:xfrm>
            <a:off x="0" y="2663825"/>
            <a:ext cx="52355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18435" name="文本框 102"/>
          <p:cNvSpPr txBox="1"/>
          <p:nvPr/>
        </p:nvSpPr>
        <p:spPr>
          <a:xfrm>
            <a:off x="5176838" y="2025650"/>
            <a:ext cx="1539875" cy="1861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1</a:t>
            </a:r>
            <a:endParaRPr lang="en-US" altLang="zh-CN" sz="115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18436" name="文本框 103"/>
          <p:cNvSpPr txBox="1"/>
          <p:nvPr/>
        </p:nvSpPr>
        <p:spPr>
          <a:xfrm>
            <a:off x="4605338" y="2660650"/>
            <a:ext cx="571500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32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endParaRPr lang="zh-CN" altLang="en-US" sz="3200" b="1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597650" y="2663825"/>
            <a:ext cx="5594350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18438" name="文本框 105"/>
          <p:cNvSpPr txBox="1"/>
          <p:nvPr/>
        </p:nvSpPr>
        <p:spPr>
          <a:xfrm>
            <a:off x="6597650" y="2660650"/>
            <a:ext cx="2454275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3200" b="1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9" name="文本框 106"/>
          <p:cNvSpPr txBox="1"/>
          <p:nvPr/>
        </p:nvSpPr>
        <p:spPr>
          <a:xfrm>
            <a:off x="1039813" y="3640138"/>
            <a:ext cx="1011237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国内背景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12294" name="文本框 6"/>
          <p:cNvSpPr txBox="1"/>
          <p:nvPr/>
        </p:nvSpPr>
        <p:spPr>
          <a:xfrm>
            <a:off x="358775" y="855663"/>
            <a:ext cx="1108075" cy="646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5" name="组合 4"/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85" name="文本框 32"/>
          <p:cNvSpPr txBox="1"/>
          <p:nvPr>
            <p:custDataLst>
              <p:tags r:id="rId1"/>
            </p:custDataLst>
          </p:nvPr>
        </p:nvSpPr>
        <p:spPr>
          <a:xfrm>
            <a:off x="2063750" y="93663"/>
            <a:ext cx="235140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交通量增长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>
            <p:custDataLst>
              <p:tags r:id="rId2"/>
            </p:custDataLst>
          </p:nvPr>
        </p:nvCxnSpPr>
        <p:spPr>
          <a:xfrm flipV="1">
            <a:off x="2063750" y="581660"/>
            <a:ext cx="3846195" cy="2540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2096770" y="773430"/>
            <a:ext cx="9727565" cy="2373473"/>
            <a:chOff x="3302" y="1766"/>
            <a:chExt cx="7983" cy="3944"/>
          </a:xfrm>
        </p:grpSpPr>
        <p:sp>
          <p:nvSpPr>
            <p:cNvPr id="16" name="矩形 15"/>
            <p:cNvSpPr/>
            <p:nvPr/>
          </p:nvSpPr>
          <p:spPr>
            <a:xfrm>
              <a:off x="3302" y="1766"/>
              <a:ext cx="7983" cy="355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366" y="1979"/>
              <a:ext cx="7784" cy="3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机动车保有量快速增长（近</a:t>
              </a:r>
              <a:r>
                <a:rPr lang="en-US" altLang="zh-CN" sz="2000" b="1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20~30 </a:t>
              </a:r>
              <a:r>
                <a:rPr lang="zh-CN" altLang="en-US" sz="2000" b="1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年呈爆发式增长）</a:t>
              </a:r>
              <a:endParaRPr lang="zh-CN" altLang="en-US" sz="2000" b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r>
                <a:rPr lang="en-US" altLang="zh-CN" sz="2000" b="1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ea"/>
                </a:rPr>
                <a:t>2000 </a:t>
              </a:r>
              <a:r>
                <a:rPr lang="zh-CN" altLang="en-US" sz="2000" b="1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ea"/>
                </a:rPr>
                <a:t>年我国小汽车保有量在千万级别</a:t>
              </a:r>
              <a:r>
                <a:rPr lang="zh-CN" altLang="en-US" sz="200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ea"/>
                </a:rPr>
                <a:t>：根据历史统计，</a:t>
              </a:r>
              <a:r>
                <a:rPr lang="en-US" altLang="zh-CN" sz="200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ea"/>
                </a:rPr>
                <a:t>2000</a:t>
              </a:r>
              <a:r>
                <a:rPr lang="zh-CN" altLang="en-US" sz="200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ea"/>
                </a:rPr>
                <a:t>年我国汽车保有量约为</a:t>
              </a:r>
              <a:r>
                <a:rPr lang="en-US" altLang="zh-CN" sz="200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ea"/>
                </a:rPr>
                <a:t>16.09</a:t>
              </a:r>
              <a:r>
                <a:rPr lang="zh-CN" altLang="en-US" sz="200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ea"/>
                </a:rPr>
                <a:t>万辆的量级记录（历史统计汇编）。这标志着</a:t>
              </a:r>
              <a:r>
                <a:rPr lang="zh-CN" altLang="en-US" sz="2000" b="1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ea"/>
                </a:rPr>
                <a:t>中国机动车化在</a:t>
              </a:r>
              <a:r>
                <a:rPr lang="en-US" altLang="zh-CN" sz="2000" b="1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ea"/>
                </a:rPr>
                <a:t>2000</a:t>
              </a:r>
              <a:r>
                <a:rPr lang="zh-CN" altLang="en-US" sz="2000" b="1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ea"/>
                </a:rPr>
                <a:t>年前后进入快速增长期</a:t>
              </a:r>
              <a:r>
                <a:rPr lang="zh-CN" altLang="en-US" sz="200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ea"/>
                </a:rPr>
                <a:t>。</a:t>
              </a:r>
              <a:endParaRPr lang="zh-CN" altLang="en-US" sz="2000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endParaRPr>
            </a:p>
            <a:p>
              <a:r>
                <a:rPr lang="zh-CN" altLang="en-US" sz="200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ea"/>
                </a:rPr>
                <a:t>到</a:t>
              </a:r>
              <a:r>
                <a:rPr lang="en-US" altLang="zh-CN" sz="200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ea"/>
                </a:rPr>
                <a:t>2010</a:t>
              </a:r>
              <a:r>
                <a:rPr lang="zh-CN" altLang="en-US" sz="200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ea"/>
                </a:rPr>
                <a:t>年</a:t>
              </a:r>
              <a:r>
                <a:rPr lang="en-US" altLang="zh-CN" sz="200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ea"/>
                </a:rPr>
                <a:t>-2020</a:t>
              </a:r>
              <a:r>
                <a:rPr lang="zh-CN" altLang="en-US" sz="200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ea"/>
                </a:rPr>
                <a:t>年，车辆数量进入快速累积阶段</a:t>
              </a:r>
              <a:r>
                <a:rPr lang="zh-CN" altLang="en-US" sz="2000" b="1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ea"/>
                </a:rPr>
                <a:t>（十年间增长数以千万计）</a:t>
              </a:r>
              <a:r>
                <a:rPr lang="zh-CN" altLang="en-US" sz="200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ea"/>
                </a:rPr>
                <a:t>，研究与统计显示私家车保有量在</a:t>
              </a:r>
              <a:r>
                <a:rPr lang="en-US" altLang="zh-CN" sz="200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ea"/>
                </a:rPr>
                <a:t>2010</a:t>
              </a:r>
              <a:r>
                <a:rPr lang="zh-CN" altLang="en-US" sz="200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ea"/>
                </a:rPr>
                <a:t>年后迅速上升，</a:t>
              </a:r>
              <a:r>
                <a:rPr lang="en-US" altLang="zh-CN" sz="200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ea"/>
                </a:rPr>
                <a:t>2010</a:t>
              </a:r>
              <a:r>
                <a:rPr lang="zh-CN" altLang="en-US" sz="2000">
                  <a:solidFill>
                    <a:schemeClr val="tx1"/>
                  </a:solidFill>
                  <a:latin typeface="+mn-ea"/>
                  <a:ea typeface="+mn-ea"/>
                  <a:cs typeface="+mn-ea"/>
                  <a:sym typeface="+mn-ea"/>
                </a:rPr>
                <a:t>年代的年平均增长率很高。</a:t>
              </a:r>
              <a:endParaRPr lang="zh-CN" altLang="en-US" sz="200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endParaRPr lang="zh-CN" altLang="en-US" sz="2000">
                <a:latin typeface="+mn-ea"/>
                <a:ea typeface="+mn-ea"/>
                <a:cs typeface="+mn-ea"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174875" y="3324860"/>
            <a:ext cx="580009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近年（截至</a:t>
            </a:r>
            <a:r>
              <a:rPr lang="en-US" altLang="zh-CN" sz="2000" b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2023 </a:t>
            </a:r>
            <a:r>
              <a:rPr lang="zh-CN" altLang="en-US" sz="2000" b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年）的规模</a:t>
            </a:r>
            <a:r>
              <a:rPr lang="en-US" altLang="zh-CN" sz="2000" b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000" b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已进入</a:t>
            </a:r>
            <a:r>
              <a:rPr lang="en-US" altLang="zh-CN" sz="2000" b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sz="2000" b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世界最多机动车</a:t>
            </a:r>
            <a:r>
              <a:rPr lang="en-US" altLang="zh-CN" sz="2000" b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2000" b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行列</a:t>
            </a:r>
            <a:endParaRPr lang="zh-CN" altLang="en-US" sz="2000" b="1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buClrTx/>
              <a:buSzTx/>
              <a:buNone/>
            </a:pPr>
            <a:r>
              <a:rPr lang="zh-CN" altLang="en-US" sz="2000" b="1">
                <a:latin typeface="+mn-ea"/>
                <a:ea typeface="+mn-ea"/>
                <a:cs typeface="+mn-ea"/>
                <a:sym typeface="+mn-ea"/>
              </a:rPr>
              <a:t>截至2023年末</a:t>
            </a:r>
            <a:r>
              <a:rPr lang="zh-CN" altLang="en-US" sz="2000">
                <a:latin typeface="+mn-ea"/>
                <a:ea typeface="+mn-ea"/>
                <a:cs typeface="+mn-ea"/>
                <a:sym typeface="+mn-ea"/>
              </a:rPr>
              <a:t>，我国机动车（民用）总量约3.3618亿辆，其中私有车辆约2.9427亿辆；民用小汽车（乘用车）约1.8668亿辆</a:t>
            </a:r>
            <a:r>
              <a:rPr lang="zh-CN" altLang="en-US" sz="2000" b="1">
                <a:latin typeface="+mn-ea"/>
                <a:ea typeface="+mn-ea"/>
                <a:cs typeface="+mn-ea"/>
                <a:sym typeface="+mn-ea"/>
              </a:rPr>
              <a:t>（2023年比2022年明显增长）。</a:t>
            </a:r>
            <a:r>
              <a:rPr lang="zh-CN" altLang="en-US" sz="2000">
                <a:latin typeface="+mn-ea"/>
                <a:ea typeface="+mn-ea"/>
                <a:cs typeface="+mn-ea"/>
                <a:sym typeface="+mn-ea"/>
              </a:rPr>
              <a:t>这些数据来自国家统计局的权威发布。部分公开报道与统计数据库也指出近几年我国注册车辆数在</a:t>
            </a:r>
            <a:r>
              <a:rPr lang="en-US" altLang="zh-CN" sz="2000">
                <a:latin typeface="+mn-ea"/>
                <a:ea typeface="+mn-ea"/>
                <a:cs typeface="+mn-ea"/>
                <a:sym typeface="+mn-ea"/>
              </a:rPr>
              <a:t>3</a:t>
            </a:r>
            <a:r>
              <a:rPr lang="zh-CN" altLang="en-US" sz="2000">
                <a:latin typeface="+mn-ea"/>
                <a:ea typeface="+mn-ea"/>
                <a:cs typeface="+mn-ea"/>
                <a:sym typeface="+mn-ea"/>
              </a:rPr>
              <a:t>亿量级以上，并持续以每年千万级的增量增长。</a:t>
            </a:r>
            <a:endParaRPr lang="zh-CN" altLang="en-US" sz="200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96135" y="3152775"/>
            <a:ext cx="6006465" cy="308292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8385810" y="3268980"/>
            <a:ext cx="3451860" cy="257302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39688" y="1843088"/>
            <a:ext cx="1773237" cy="2399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400" b="1" i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国内背景</a:t>
            </a:r>
            <a:endParaRPr lang="zh-CN" altLang="en-US" sz="2400" b="1" i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通信应用</a:t>
            </a:r>
            <a:endParaRPr lang="zh-CN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网安应用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12294" name="文本框 6"/>
          <p:cNvSpPr txBox="1"/>
          <p:nvPr/>
        </p:nvSpPr>
        <p:spPr>
          <a:xfrm>
            <a:off x="358775" y="855663"/>
            <a:ext cx="1108075" cy="646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5" name="组合 4"/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85" name="文本框 32"/>
          <p:cNvSpPr txBox="1"/>
          <p:nvPr>
            <p:custDataLst>
              <p:tags r:id="rId1"/>
            </p:custDataLst>
          </p:nvPr>
        </p:nvSpPr>
        <p:spPr>
          <a:xfrm>
            <a:off x="2063750" y="93663"/>
            <a:ext cx="478980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运输活动与城市交通压力并存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>
            <p:custDataLst>
              <p:tags r:id="rId2"/>
            </p:custDataLst>
          </p:nvPr>
        </p:nvCxnSpPr>
        <p:spPr>
          <a:xfrm flipV="1">
            <a:off x="2063750" y="581660"/>
            <a:ext cx="3846195" cy="2540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393950" y="779145"/>
            <a:ext cx="3845560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Calibri" panose="020F0502020204030204"/>
                <a:ea typeface="宋体" panose="02010600030101010101" pitchFamily="2" charset="-122"/>
              </a:rPr>
              <a:t>2023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年各类运输方式的货运量及增长率</a:t>
            </a:r>
            <a:endParaRPr lang="zh-CN" altLang="en-US" sz="16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510" y="1186180"/>
            <a:ext cx="3745865" cy="342392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435215" y="779145"/>
            <a:ext cx="348297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Calibri" panose="020F0502020204030204"/>
                <a:ea typeface="宋体" panose="02010600030101010101" pitchFamily="2" charset="-122"/>
              </a:rPr>
              <a:t>2023</a:t>
            </a:r>
            <a:r>
              <a:rPr lang="zh-CN" altLang="en-US" sz="1600" b="1">
                <a:latin typeface="宋体" panose="02010600030101010101" pitchFamily="2" charset="-122"/>
                <a:ea typeface="宋体" panose="02010600030101010101" pitchFamily="2" charset="-122"/>
              </a:rPr>
              <a:t>年各类交通工具客运量及增长率</a:t>
            </a:r>
            <a:endParaRPr lang="zh-CN" altLang="en-US" sz="16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895" y="1247775"/>
            <a:ext cx="4206240" cy="48310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36410" y="4836160"/>
            <a:ext cx="4680585" cy="13220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大量车辆、频繁货运与高密度城市通勤使得城市交通拥堵、事故率、排放问题长期存在；同时货运对城市配送效率、末端拥堵也提出挑战。</a:t>
            </a:r>
            <a:endParaRPr lang="zh-CN" altLang="en-US" sz="2000" b="1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39688" y="1843088"/>
            <a:ext cx="1773237" cy="2399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400" b="1" i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国内背景</a:t>
            </a:r>
            <a:endParaRPr lang="zh-CN" altLang="en-US" sz="2400" b="1" i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通信应用</a:t>
            </a:r>
            <a:endParaRPr lang="zh-CN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网安应用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12294" name="文本框 6"/>
          <p:cNvSpPr txBox="1"/>
          <p:nvPr/>
        </p:nvSpPr>
        <p:spPr>
          <a:xfrm>
            <a:off x="358775" y="855663"/>
            <a:ext cx="1108075" cy="646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295" name="组合 4"/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85" name="文本框 32"/>
          <p:cNvSpPr txBox="1"/>
          <p:nvPr>
            <p:custDataLst>
              <p:tags r:id="rId1"/>
            </p:custDataLst>
          </p:nvPr>
        </p:nvSpPr>
        <p:spPr>
          <a:xfrm>
            <a:off x="2063750" y="93663"/>
            <a:ext cx="296100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对汽车的新要求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>
            <p:custDataLst>
              <p:tags r:id="rId2"/>
            </p:custDataLst>
          </p:nvPr>
        </p:nvCxnSpPr>
        <p:spPr>
          <a:xfrm flipV="1">
            <a:off x="2063750" y="581660"/>
            <a:ext cx="3846195" cy="2540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261870" y="3794125"/>
            <a:ext cx="4703445" cy="243903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345690" y="3967480"/>
            <a:ext cx="4619625" cy="20916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道路交通事故频发成为人口意外死亡首要原因。</a:t>
            </a:r>
            <a:r>
              <a:rPr lang="en-US" altLang="zh-CN" sz="16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endParaRPr lang="en-US" altLang="zh-CN" sz="16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其中：人为因素占</a:t>
            </a:r>
            <a:r>
              <a:rPr lang="en-US" altLang="zh-CN" sz="1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90%</a:t>
            </a:r>
            <a:r>
              <a:rPr lang="zh-CN" altLang="en-US" sz="1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r>
              <a:rPr lang="zh-CN" altLang="en-US" sz="1800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不恰当的换道驾驶行为</a:t>
            </a:r>
            <a:r>
              <a:rPr lang="zh-CN" altLang="en-US" sz="1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占</a:t>
            </a:r>
            <a:r>
              <a:rPr lang="en-US" altLang="zh-CN" sz="1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50%</a:t>
            </a:r>
            <a:r>
              <a:rPr lang="zh-CN" altLang="en-US" sz="1800" b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 </a:t>
            </a:r>
            <a:endParaRPr lang="zh-CN" altLang="en-US" sz="1800" b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endParaRPr lang="zh-CN" altLang="en-US" sz="1800" b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汽车的智能化、网联化趋势可以提高道路交通安全。</a:t>
            </a:r>
            <a:endParaRPr lang="zh-CN" altLang="en-US" sz="18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10" descr="IMG_256"/>
          <p:cNvPicPr>
            <a:picLocks noChangeAspect="1"/>
          </p:cNvPicPr>
          <p:nvPr/>
        </p:nvPicPr>
        <p:blipFill>
          <a:blip r:embed="rId3"/>
          <a:srcRect b="11609"/>
          <a:stretch>
            <a:fillRect/>
          </a:stretch>
        </p:blipFill>
        <p:spPr>
          <a:xfrm>
            <a:off x="2162175" y="834390"/>
            <a:ext cx="4803140" cy="2679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565" y="1082040"/>
            <a:ext cx="4460875" cy="48583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39688" y="1843088"/>
            <a:ext cx="1773237" cy="2399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400" b="1" i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国内背景</a:t>
            </a:r>
            <a:endParaRPr lang="zh-CN" altLang="en-US" sz="2400" b="1" i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通信应用</a:t>
            </a:r>
            <a:endParaRPr lang="zh-CN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网安应用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16395" name="文本框 6"/>
          <p:cNvSpPr txBox="1"/>
          <p:nvPr/>
        </p:nvSpPr>
        <p:spPr>
          <a:xfrm>
            <a:off x="358775" y="855663"/>
            <a:ext cx="1108075" cy="646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396" name="组合 5"/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51"/>
          <p:cNvSpPr txBox="1"/>
          <p:nvPr/>
        </p:nvSpPr>
        <p:spPr>
          <a:xfrm>
            <a:off x="2063750" y="93663"/>
            <a:ext cx="457581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通信与网络安全的关键作用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52"/>
          <p:cNvCxnSpPr/>
          <p:nvPr/>
        </p:nvCxnSpPr>
        <p:spPr>
          <a:xfrm flipV="1">
            <a:off x="2063750" y="570865"/>
            <a:ext cx="3879215" cy="13335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216150" y="1010285"/>
            <a:ext cx="4400550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endParaRPr lang="zh-CN" altLang="en-US" sz="16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endParaRPr lang="zh-CN" altLang="en-US" sz="16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endParaRPr lang="zh-CN" altLang="en-US" sz="16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46020" y="3664585"/>
            <a:ext cx="3077845" cy="19380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《智能汽车创新发展战略》中把通信与安全视为基础体系，智能汽车已成为全球汽车产业发展的战略方向，发展智能汽车对我国具有重要的战略意义。</a:t>
            </a:r>
            <a:endParaRPr lang="zh-CN" altLang="en-US" sz="2000" b="1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1350" y="3140075"/>
            <a:ext cx="2557145" cy="31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矩形 18"/>
          <p:cNvSpPr/>
          <p:nvPr/>
        </p:nvSpPr>
        <p:spPr>
          <a:xfrm>
            <a:off x="2234565" y="3057525"/>
            <a:ext cx="6131560" cy="329565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280" y="2897505"/>
            <a:ext cx="3027680" cy="36118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rcRect t="7242"/>
          <a:stretch>
            <a:fillRect/>
          </a:stretch>
        </p:blipFill>
        <p:spPr>
          <a:xfrm>
            <a:off x="2571750" y="835025"/>
            <a:ext cx="9046210" cy="206248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39688" y="1843088"/>
            <a:ext cx="1773237" cy="2399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400" b="1" i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国内背景</a:t>
            </a:r>
            <a:endParaRPr lang="zh-CN" altLang="en-US" sz="2400" b="1" i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通信应用</a:t>
            </a:r>
            <a:endParaRPr lang="zh-CN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网安应用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0" y="2004218"/>
            <a:ext cx="12319280" cy="2849563"/>
          </a:xfrm>
          <a:prstGeom prst="rect">
            <a:avLst/>
          </a:prstGeom>
          <a:solidFill>
            <a:srgbClr val="004F8A"/>
          </a:solidFill>
          <a:ln>
            <a:solidFill>
              <a:srgbClr val="004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102" name="矩形 101"/>
          <p:cNvSpPr/>
          <p:nvPr/>
        </p:nvSpPr>
        <p:spPr>
          <a:xfrm>
            <a:off x="0" y="2663825"/>
            <a:ext cx="5235575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48131" name="文本框 102"/>
          <p:cNvSpPr txBox="1"/>
          <p:nvPr/>
        </p:nvSpPr>
        <p:spPr>
          <a:xfrm>
            <a:off x="5176838" y="2025650"/>
            <a:ext cx="1539875" cy="18611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2</a:t>
            </a:r>
            <a:endParaRPr lang="en-US" altLang="zh-CN" sz="11500" dirty="0">
              <a:solidFill>
                <a:schemeClr val="bg1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48132" name="文本框 103"/>
          <p:cNvSpPr txBox="1"/>
          <p:nvPr/>
        </p:nvSpPr>
        <p:spPr>
          <a:xfrm>
            <a:off x="4605338" y="2660650"/>
            <a:ext cx="571500" cy="5826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32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endParaRPr lang="zh-CN" altLang="en-US" sz="3200" b="1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597650" y="2663825"/>
            <a:ext cx="5721630" cy="541338"/>
          </a:xfrm>
          <a:prstGeom prst="rect">
            <a:avLst/>
          </a:prstGeom>
          <a:solidFill>
            <a:srgbClr val="D6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48134" name="文本框 105"/>
          <p:cNvSpPr txBox="1"/>
          <p:nvPr/>
        </p:nvSpPr>
        <p:spPr>
          <a:xfrm>
            <a:off x="6597650" y="2660650"/>
            <a:ext cx="2454275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b="1" dirty="0">
                <a:solidFill>
                  <a:srgbClr val="0448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3200" b="1" dirty="0">
              <a:solidFill>
                <a:srgbClr val="0448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135" name="文本框 106"/>
          <p:cNvSpPr txBox="1"/>
          <p:nvPr/>
        </p:nvSpPr>
        <p:spPr>
          <a:xfrm>
            <a:off x="179387" y="3614738"/>
            <a:ext cx="11534775" cy="8302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智能网联车：通信应用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67588" name="文本框 9"/>
          <p:cNvSpPr txBox="1"/>
          <p:nvPr/>
        </p:nvSpPr>
        <p:spPr>
          <a:xfrm>
            <a:off x="358775" y="855663"/>
            <a:ext cx="1096963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589" name="组合 10"/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32"/>
          <p:cNvSpPr txBox="1"/>
          <p:nvPr/>
        </p:nvSpPr>
        <p:spPr>
          <a:xfrm>
            <a:off x="2063750" y="93663"/>
            <a:ext cx="3509645" cy="829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智能网联车：通信应用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063750" y="584200"/>
            <a:ext cx="3451586" cy="0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891271" y="705387"/>
            <a:ext cx="10547566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        通信技术是智能网联汽车实现“联”的基础</a:t>
            </a:r>
            <a:r>
              <a:rPr lang="en-US" altLang="zh-CN" sz="2000" dirty="0"/>
              <a:t>,</a:t>
            </a:r>
            <a:r>
              <a:rPr lang="zh-CN" altLang="en-US" sz="2000" dirty="0"/>
              <a:t>它使车辆从信息孤岛变为网络中的节点</a:t>
            </a:r>
            <a:r>
              <a:rPr lang="en-US" altLang="zh-CN" sz="2000" dirty="0"/>
              <a:t>｡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通信技术主要应用于车与万物通信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(V2X)</a:t>
            </a:r>
            <a:r>
              <a:rPr lang="zh-CN" altLang="en-US" sz="2000" dirty="0"/>
              <a:t>以及车内通信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InVehicle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Communication),</a:t>
            </a:r>
            <a:r>
              <a:rPr lang="zh-CN" altLang="en-US" sz="2000" dirty="0"/>
              <a:t>其中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V2X</a:t>
            </a:r>
            <a:r>
              <a:rPr lang="en-US" altLang="zh-CN" sz="2000" dirty="0"/>
              <a:t> </a:t>
            </a:r>
            <a:r>
              <a:rPr lang="zh-CN" altLang="en-US" sz="2000" dirty="0"/>
              <a:t>包括了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V2V､V2I､V2P､V2N</a:t>
            </a:r>
            <a:r>
              <a:rPr lang="en-US" altLang="zh-CN" sz="2000" dirty="0"/>
              <a:t>｡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84" y="1953090"/>
            <a:ext cx="8488119" cy="5005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39688" y="1843088"/>
            <a:ext cx="1773237" cy="3322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国内背景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400" b="1" i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通信应用</a:t>
            </a:r>
            <a:endParaRPr lang="zh-CN" altLang="en-US" sz="2400" b="1" i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网安应用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zh-CN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endParaRPr lang="zh-CN" altLang="en-US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Tm="1000"/>
</p:sld>
</file>

<file path=ppt/tags/tag1.xml><?xml version="1.0" encoding="utf-8"?>
<p:tagLst xmlns:p="http://schemas.openxmlformats.org/presentationml/2006/main">
  <p:tag name="KSO_WM_DIAGRAM_VIRTUALLY_FRAME" val="{&quot;height&quot;:384.85,&quot;left&quot;:404.5,&quot;top&quot;:78,&quot;width&quot;:458.05}"/>
</p:tagLst>
</file>

<file path=ppt/tags/tag10.xml><?xml version="1.0" encoding="utf-8"?>
<p:tagLst xmlns:p="http://schemas.openxmlformats.org/presentationml/2006/main">
  <p:tag name="KSO_WM_DIAGRAM_VIRTUALLY_FRAME" val="{&quot;height&quot;:384.85,&quot;left&quot;:404.5,&quot;top&quot;:78,&quot;width&quot;:458.05}"/>
</p:tagLst>
</file>

<file path=ppt/tags/tag11.xml><?xml version="1.0" encoding="utf-8"?>
<p:tagLst xmlns:p="http://schemas.openxmlformats.org/presentationml/2006/main">
  <p:tag name="KSO_WM_DIAGRAM_VIRTUALLY_FRAME" val="{&quot;height&quot;:384.85,&quot;left&quot;:404.5,&quot;top&quot;:78,&quot;width&quot;:458.05}"/>
</p:tagLst>
</file>

<file path=ppt/tags/tag12.xml><?xml version="1.0" encoding="utf-8"?>
<p:tagLst xmlns:p="http://schemas.openxmlformats.org/presentationml/2006/main">
  <p:tag name="KSO_WM_DIAGRAM_VIRTUALLY_FRAME" val="{&quot;height&quot;:384.85,&quot;left&quot;:404.5,&quot;top&quot;:78,&quot;width&quot;:458.05}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DIAGRAM_VIRTUALLY_FRAME" val="{&quot;height&quot;:384.85,&quot;left&quot;:404.5,&quot;top&quot;:78,&quot;width&quot;:458.05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384.85,&quot;left&quot;:404.5,&quot;top&quot;:78,&quot;width&quot;:458.05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ISPRING_RESOURCE_PATHS_HASH_2" val="a767df27a3144345ba339c82152959ad3dd7d5b"/>
  <p:tag name="COMMONDATA" val="eyJoZGlkIjoiZGE4YjVkYTA0N2RiZmZiOTcwZTE4NTEwNmU1NzY0YzQifQ=="/>
</p:tagLst>
</file>

<file path=ppt/tags/tag4.xml><?xml version="1.0" encoding="utf-8"?>
<p:tagLst xmlns:p="http://schemas.openxmlformats.org/presentationml/2006/main">
  <p:tag name="KSO_WM_DIAGRAM_VIRTUALLY_FRAME" val="{&quot;height&quot;:384.85,&quot;left&quot;:404.5,&quot;top&quot;:78,&quot;width&quot;:458.05}"/>
</p:tagLst>
</file>

<file path=ppt/tags/tag5.xml><?xml version="1.0" encoding="utf-8"?>
<p:tagLst xmlns:p="http://schemas.openxmlformats.org/presentationml/2006/main">
  <p:tag name="KSO_WM_DIAGRAM_VIRTUALLY_FRAME" val="{&quot;height&quot;:384.85,&quot;left&quot;:404.5,&quot;top&quot;:78,&quot;width&quot;:458.05}"/>
</p:tagLst>
</file>

<file path=ppt/tags/tag6.xml><?xml version="1.0" encoding="utf-8"?>
<p:tagLst xmlns:p="http://schemas.openxmlformats.org/presentationml/2006/main">
  <p:tag name="KSO_WM_DIAGRAM_VIRTUALLY_FRAME" val="{&quot;height&quot;:384.85,&quot;left&quot;:404.5,&quot;top&quot;:78,&quot;width&quot;:458.05}"/>
</p:tagLst>
</file>

<file path=ppt/tags/tag7.xml><?xml version="1.0" encoding="utf-8"?>
<p:tagLst xmlns:p="http://schemas.openxmlformats.org/presentationml/2006/main">
  <p:tag name="KSO_WM_DIAGRAM_VIRTUALLY_FRAME" val="{&quot;height&quot;:384.85,&quot;left&quot;:404.5,&quot;top&quot;:78,&quot;width&quot;:458.05}"/>
</p:tagLst>
</file>

<file path=ppt/tags/tag8.xml><?xml version="1.0" encoding="utf-8"?>
<p:tagLst xmlns:p="http://schemas.openxmlformats.org/presentationml/2006/main">
  <p:tag name="KSO_WM_DIAGRAM_VIRTUALLY_FRAME" val="{&quot;height&quot;:384.85,&quot;left&quot;:404.5,&quot;top&quot;:78,&quot;width&quot;:458.05}"/>
</p:tagLst>
</file>

<file path=ppt/tags/tag9.xml><?xml version="1.0" encoding="utf-8"?>
<p:tagLst xmlns:p="http://schemas.openxmlformats.org/presentationml/2006/main">
  <p:tag name="KSO_WM_DIAGRAM_VIRTUALLY_FRAME" val="{&quot;height&quot;:384.85,&quot;left&quot;:404.5,&quot;top&quot;:78,&quot;width&quot;:458.0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4081</Words>
  <Application>WPS 演示</Application>
  <PresentationFormat>宽屏</PresentationFormat>
  <Paragraphs>423</Paragraphs>
  <Slides>23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宋体</vt:lpstr>
      <vt:lpstr>Wingdings</vt:lpstr>
      <vt:lpstr>Calibri</vt:lpstr>
      <vt:lpstr>微软雅黑</vt:lpstr>
      <vt:lpstr>Impact</vt:lpstr>
      <vt:lpstr>楷体</vt:lpstr>
      <vt:lpstr>Calibri</vt:lpstr>
      <vt:lpstr>黑体</vt:lpstr>
      <vt:lpstr>Times New Roman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南风吹酒</cp:lastModifiedBy>
  <cp:revision>1227</cp:revision>
  <dcterms:created xsi:type="dcterms:W3CDTF">2015-03-25T15:45:00Z</dcterms:created>
  <dcterms:modified xsi:type="dcterms:W3CDTF">2025-09-22T11:44:44Z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ACE90491F5A0409AA07862020BA58C8D_12</vt:lpwstr>
  </property>
</Properties>
</file>